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0680700" cy="8280400"/>
  <p:notesSz cx="6819900" cy="99187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CHALMERS" initials="J" lastIdx="6" clrIdx="0">
    <p:extLst>
      <p:ext uri="{19B8F6BF-5375-455C-9EA6-DF929625EA0E}">
        <p15:presenceInfo xmlns:p15="http://schemas.microsoft.com/office/powerpoint/2012/main" userId="S::JCHALMERS@highcliffeschool.com::db185ef2-3c43-4129-9e4e-51a5935fa9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79" autoAdjust="0"/>
    <p:restoredTop sz="94660"/>
  </p:normalViewPr>
  <p:slideViewPr>
    <p:cSldViewPr snapToGrid="0">
      <p:cViewPr varScale="1">
        <p:scale>
          <a:sx n="71" d="100"/>
          <a:sy n="71" d="100"/>
        </p:scale>
        <p:origin x="11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011238" y="744538"/>
            <a:ext cx="4797425" cy="3719512"/>
          </a:xfrm>
          <a:prstGeom prst="rect">
            <a:avLst/>
          </a:prstGeom>
        </p:spPr>
        <p:txBody>
          <a:bodyPr/>
          <a:lstStyle/>
          <a:p>
            <a:endParaRPr/>
          </a:p>
        </p:txBody>
      </p:sp>
      <p:sp>
        <p:nvSpPr>
          <p:cNvPr id="110" name="Shape 110"/>
          <p:cNvSpPr>
            <a:spLocks noGrp="1"/>
          </p:cNvSpPr>
          <p:nvPr>
            <p:ph type="body" sz="quarter" idx="1"/>
          </p:nvPr>
        </p:nvSpPr>
        <p:spPr>
          <a:xfrm>
            <a:off x="909321" y="4711383"/>
            <a:ext cx="5001260" cy="4463415"/>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801885" y="1355148"/>
            <a:ext cx="9088042" cy="2882807"/>
          </a:xfrm>
          <a:prstGeom prst="rect">
            <a:avLst/>
          </a:prstGeom>
        </p:spPr>
        <p:txBody>
          <a:bodyPr anchor="b"/>
          <a:lstStyle>
            <a:lvl1pPr algn="ctr">
              <a:defRPr sz="7000"/>
            </a:lvl1pPr>
          </a:lstStyle>
          <a:p>
            <a:r>
              <a:t>Click to edit Master title style</a:t>
            </a:r>
          </a:p>
        </p:txBody>
      </p:sp>
      <p:sp>
        <p:nvSpPr>
          <p:cNvPr id="12" name="Shape 12"/>
          <p:cNvSpPr>
            <a:spLocks noGrp="1"/>
          </p:cNvSpPr>
          <p:nvPr>
            <p:ph type="body" sz="quarter" idx="1"/>
          </p:nvPr>
        </p:nvSpPr>
        <p:spPr>
          <a:xfrm>
            <a:off x="1336477" y="4349127"/>
            <a:ext cx="8018861" cy="1999180"/>
          </a:xfrm>
          <a:prstGeom prst="rect">
            <a:avLst/>
          </a:prstGeom>
        </p:spPr>
        <p:txBody>
          <a:bodyPr/>
          <a:lstStyle>
            <a:lvl1pPr marL="0" indent="0" algn="ctr">
              <a:buSzTx/>
              <a:buFontTx/>
              <a:buNone/>
              <a:defRPr sz="28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7651329" y="440855"/>
            <a:ext cx="2305423" cy="7017257"/>
          </a:xfrm>
          <a:prstGeom prst="rect">
            <a:avLst/>
          </a:prstGeom>
        </p:spPr>
        <p:txBody>
          <a:bodyPr/>
          <a:lstStyle/>
          <a:p>
            <a:r>
              <a:t>Click to edit Master title style</a:t>
            </a:r>
          </a:p>
        </p:txBody>
      </p:sp>
      <p:sp>
        <p:nvSpPr>
          <p:cNvPr id="102" name="Shape 102"/>
          <p:cNvSpPr>
            <a:spLocks noGrp="1"/>
          </p:cNvSpPr>
          <p:nvPr>
            <p:ph type="body" idx="1"/>
          </p:nvPr>
        </p:nvSpPr>
        <p:spPr>
          <a:xfrm>
            <a:off x="735062" y="440855"/>
            <a:ext cx="6782621" cy="7017257"/>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9493" y="2064352"/>
            <a:ext cx="9221691" cy="3444417"/>
          </a:xfrm>
          <a:prstGeom prst="rect">
            <a:avLst/>
          </a:prstGeom>
        </p:spPr>
        <p:txBody>
          <a:bodyPr anchor="b"/>
          <a:lstStyle>
            <a:lvl1pPr>
              <a:defRPr sz="7000"/>
            </a:lvl1pPr>
          </a:lstStyle>
          <a:p>
            <a:r>
              <a:t>Click to edit Master title style</a:t>
            </a:r>
          </a:p>
        </p:txBody>
      </p:sp>
      <p:sp>
        <p:nvSpPr>
          <p:cNvPr id="30" name="Shape 30"/>
          <p:cNvSpPr>
            <a:spLocks noGrp="1"/>
          </p:cNvSpPr>
          <p:nvPr>
            <p:ph type="body" sz="quarter" idx="1"/>
          </p:nvPr>
        </p:nvSpPr>
        <p:spPr>
          <a:xfrm>
            <a:off x="729493" y="5541352"/>
            <a:ext cx="9221691" cy="1811338"/>
          </a:xfrm>
          <a:prstGeom prst="rect">
            <a:avLst/>
          </a:prstGeom>
        </p:spPr>
        <p:txBody>
          <a:bodyPr/>
          <a:lstStyle>
            <a:lvl1pPr marL="0" indent="0">
              <a:buSzTx/>
              <a:buFontTx/>
              <a:buNone/>
              <a:defRPr sz="2800"/>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735062" y="2204273"/>
            <a:ext cx="4544022" cy="5253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736454" y="440855"/>
            <a:ext cx="9221691" cy="1600497"/>
          </a:xfrm>
          <a:prstGeom prst="rect">
            <a:avLst/>
          </a:prstGeom>
        </p:spPr>
        <p:txBody>
          <a:bodyPr/>
          <a:lstStyle/>
          <a:p>
            <a:r>
              <a:t>Click to edit Master title style</a:t>
            </a:r>
          </a:p>
        </p:txBody>
      </p:sp>
      <p:sp>
        <p:nvSpPr>
          <p:cNvPr id="48" name="Shape 48"/>
          <p:cNvSpPr>
            <a:spLocks noGrp="1"/>
          </p:cNvSpPr>
          <p:nvPr>
            <p:ph type="body" sz="quarter" idx="1"/>
          </p:nvPr>
        </p:nvSpPr>
        <p:spPr>
          <a:xfrm>
            <a:off x="736456" y="2029848"/>
            <a:ext cx="4523138" cy="994798"/>
          </a:xfrm>
          <a:prstGeom prst="rect">
            <a:avLst/>
          </a:prstGeom>
        </p:spPr>
        <p:txBody>
          <a:bodyPr anchor="b"/>
          <a:lstStyle>
            <a:lvl1pPr marL="0" indent="0">
              <a:buSzTx/>
              <a:buFontTx/>
              <a:buNone/>
              <a:defRPr sz="2800" b="1"/>
            </a:lvl1pPr>
          </a:lstStyle>
          <a:p>
            <a:r>
              <a:t>Click to edit Master text styles</a:t>
            </a:r>
          </a:p>
        </p:txBody>
      </p:sp>
      <p:sp>
        <p:nvSpPr>
          <p:cNvPr id="49" name="Shape 49"/>
          <p:cNvSpPr>
            <a:spLocks noGrp="1"/>
          </p:cNvSpPr>
          <p:nvPr>
            <p:ph type="body" sz="quarter" idx="13"/>
          </p:nvPr>
        </p:nvSpPr>
        <p:spPr>
          <a:xfrm>
            <a:off x="5412730" y="2029848"/>
            <a:ext cx="4545414" cy="994798"/>
          </a:xfrm>
          <a:prstGeom prst="rect">
            <a:avLst/>
          </a:prstGeom>
        </p:spPr>
        <p:txBody>
          <a:bodyPr anchor="b"/>
          <a:lstStyle/>
          <a:p>
            <a:pPr marL="0" indent="0">
              <a:buSzTx/>
              <a:buFontTx/>
              <a:buNone/>
              <a:defRPr sz="28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736454" y="552027"/>
            <a:ext cx="3448389" cy="1932093"/>
          </a:xfrm>
          <a:prstGeom prst="rect">
            <a:avLst/>
          </a:prstGeom>
        </p:spPr>
        <p:txBody>
          <a:bodyPr anchor="b"/>
          <a:lstStyle>
            <a:lvl1pPr>
              <a:defRPr sz="3700"/>
            </a:lvl1pPr>
          </a:lstStyle>
          <a:p>
            <a:r>
              <a:t>Click to edit Master title style</a:t>
            </a:r>
          </a:p>
        </p:txBody>
      </p:sp>
      <p:sp>
        <p:nvSpPr>
          <p:cNvPr id="73" name="Shape 73"/>
          <p:cNvSpPr>
            <a:spLocks noGrp="1"/>
          </p:cNvSpPr>
          <p:nvPr>
            <p:ph type="body" sz="half" idx="1"/>
          </p:nvPr>
        </p:nvSpPr>
        <p:spPr>
          <a:xfrm>
            <a:off x="4545412" y="1192225"/>
            <a:ext cx="5412731" cy="5884452"/>
          </a:xfrm>
          <a:prstGeom prst="rect">
            <a:avLst/>
          </a:prstGeom>
        </p:spPr>
        <p:txBody>
          <a:bodyPr/>
          <a:lstStyle>
            <a:lvl1pPr>
              <a:defRPr sz="3700"/>
            </a:lvl1pPr>
            <a:lvl2pPr marL="843671" indent="-309067">
              <a:defRPr sz="3700"/>
            </a:lvl2pPr>
            <a:lvl3pPr marL="1422428" indent="-353220">
              <a:defRPr sz="3700"/>
            </a:lvl3pPr>
            <a:lvl4pPr marL="2033819" indent="-430007">
              <a:defRPr sz="3700"/>
            </a:lvl4pPr>
            <a:lvl5pPr marL="2568423" indent="-430007">
              <a:defRPr sz="3700"/>
            </a:lvl5p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736455" y="2484120"/>
            <a:ext cx="3448388" cy="4602141"/>
          </a:xfrm>
          <a:prstGeom prst="rect">
            <a:avLst/>
          </a:prstGeom>
        </p:spPr>
        <p:txBody>
          <a:bodyPr/>
          <a:lstStyle/>
          <a:p>
            <a:pPr marL="0" indent="0">
              <a:buSzTx/>
              <a:buFontTx/>
              <a:buNone/>
              <a:defRPr sz="18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736454" y="552027"/>
            <a:ext cx="3448389" cy="1932093"/>
          </a:xfrm>
          <a:prstGeom prst="rect">
            <a:avLst/>
          </a:prstGeom>
        </p:spPr>
        <p:txBody>
          <a:bodyPr anchor="b"/>
          <a:lstStyle>
            <a:lvl1pPr>
              <a:defRPr sz="3700"/>
            </a:lvl1pPr>
          </a:lstStyle>
          <a:p>
            <a:r>
              <a:t>Click to edit Master title style</a:t>
            </a:r>
          </a:p>
        </p:txBody>
      </p:sp>
      <p:sp>
        <p:nvSpPr>
          <p:cNvPr id="83" name="Shape 83"/>
          <p:cNvSpPr>
            <a:spLocks noGrp="1"/>
          </p:cNvSpPr>
          <p:nvPr>
            <p:ph type="pic" sz="half" idx="13"/>
          </p:nvPr>
        </p:nvSpPr>
        <p:spPr>
          <a:xfrm>
            <a:off x="4545412" y="1192225"/>
            <a:ext cx="5412731" cy="5884452"/>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736454" y="2484120"/>
            <a:ext cx="3448389" cy="4602141"/>
          </a:xfrm>
          <a:prstGeom prst="rect">
            <a:avLst/>
          </a:prstGeom>
        </p:spPr>
        <p:txBody>
          <a:bodyPr/>
          <a:lstStyle>
            <a:lvl1pPr marL="0" indent="0">
              <a:buSzTx/>
              <a:buFontTx/>
              <a:buNone/>
              <a:defRPr sz="18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735062" y="440855"/>
            <a:ext cx="9221690" cy="160049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735062" y="2204273"/>
            <a:ext cx="9221690" cy="52538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9666129" y="7747813"/>
            <a:ext cx="290623" cy="294641"/>
          </a:xfrm>
          <a:prstGeom prst="rect">
            <a:avLst/>
          </a:prstGeom>
          <a:ln w="12700">
            <a:miter lim="400000"/>
          </a:ln>
        </p:spPr>
        <p:txBody>
          <a:bodyPr wrap="none" lIns="45719" rIns="45719" anchor="ctr">
            <a:spAutoFit/>
          </a:bodyPr>
          <a:lstStyle>
            <a:lvl1pPr algn="r">
              <a:defRPr sz="14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1069207" rtl="0" latinLnBrk="0">
        <a:lnSpc>
          <a:spcPct val="90000"/>
        </a:lnSpc>
        <a:spcBef>
          <a:spcPts val="0"/>
        </a:spcBef>
        <a:spcAft>
          <a:spcPts val="0"/>
        </a:spcAft>
        <a:buClrTx/>
        <a:buSzTx/>
        <a:buFontTx/>
        <a:buNone/>
        <a:tabLst/>
        <a:defRPr sz="51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67301" marR="0" indent="-267301"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840091" marR="0" indent="-305487"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441106" marR="0" indent="-371898"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2011129" marR="0" indent="-407317"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545733" marR="0" indent="-407317"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3080337" marR="0" indent="-407317"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614941" marR="0" indent="-407317"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4149545" marR="0" indent="-407316"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684148" marR="0" indent="-407316" algn="l" defTabSz="1069207" rtl="0" latinLnBrk="0">
        <a:lnSpc>
          <a:spcPct val="90000"/>
        </a:lnSpc>
        <a:spcBef>
          <a:spcPts val="11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cas.com/undergraduate/results-confirmation-and-clearing/what-clear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cas.com/undergraduate/applying-university/when-apply/deferred-entr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p:nvPr/>
        </p:nvSpPr>
        <p:spPr>
          <a:xfrm rot="9510108">
            <a:off x="7957546" y="2856456"/>
            <a:ext cx="360510" cy="303863"/>
          </a:xfrm>
          <a:prstGeom prst="leftArrow">
            <a:avLst>
              <a:gd name="adj1" fmla="val 50000"/>
              <a:gd name="adj2" fmla="val 50000"/>
            </a:avLst>
          </a:prstGeom>
          <a:solidFill>
            <a:srgbClr val="9DC3E6"/>
          </a:solidFill>
          <a:ln w="12700">
            <a:miter lim="400000"/>
          </a:ln>
        </p:spPr>
        <p:txBody>
          <a:bodyPr lIns="45719" rIns="45719" anchor="ctr"/>
          <a:lstStyle/>
          <a:p>
            <a:pPr algn="ctr">
              <a:defRPr>
                <a:solidFill>
                  <a:srgbClr val="FFFFFF"/>
                </a:solidFill>
              </a:defRPr>
            </a:pPr>
            <a:endParaRPr/>
          </a:p>
        </p:txBody>
      </p:sp>
      <p:sp>
        <p:nvSpPr>
          <p:cNvPr id="112" name="Shape 112"/>
          <p:cNvSpPr/>
          <p:nvPr/>
        </p:nvSpPr>
        <p:spPr>
          <a:xfrm rot="5981986">
            <a:off x="6821847" y="1396878"/>
            <a:ext cx="578931" cy="170010"/>
          </a:xfrm>
          <a:prstGeom prst="leftArrow">
            <a:avLst>
              <a:gd name="adj1" fmla="val 50000"/>
              <a:gd name="adj2" fmla="val 50000"/>
            </a:avLst>
          </a:prstGeom>
          <a:solidFill>
            <a:srgbClr val="9DC3E6"/>
          </a:solidFill>
          <a:ln w="12700">
            <a:miter lim="400000"/>
          </a:ln>
        </p:spPr>
        <p:txBody>
          <a:bodyPr lIns="45719" rIns="45719" anchor="ctr"/>
          <a:lstStyle/>
          <a:p>
            <a:pPr algn="ctr">
              <a:defRPr>
                <a:solidFill>
                  <a:srgbClr val="FFFFFF"/>
                </a:solidFill>
              </a:defRPr>
            </a:pPr>
            <a:endParaRPr/>
          </a:p>
        </p:txBody>
      </p:sp>
      <p:sp>
        <p:nvSpPr>
          <p:cNvPr id="113" name="Shape 113"/>
          <p:cNvSpPr/>
          <p:nvPr/>
        </p:nvSpPr>
        <p:spPr>
          <a:xfrm rot="10132050">
            <a:off x="6636484" y="1408716"/>
            <a:ext cx="855389" cy="159854"/>
          </a:xfrm>
          <a:prstGeom prst="leftArrow">
            <a:avLst>
              <a:gd name="adj1" fmla="val 50000"/>
              <a:gd name="adj2" fmla="val 50000"/>
            </a:avLst>
          </a:prstGeom>
          <a:solidFill>
            <a:srgbClr val="8FAADC"/>
          </a:solidFill>
          <a:ln w="12700">
            <a:solidFill>
              <a:srgbClr val="FFFFFF"/>
            </a:solidFill>
            <a:miter/>
          </a:ln>
        </p:spPr>
        <p:txBody>
          <a:bodyPr lIns="45719" rIns="45719" anchor="ctr"/>
          <a:lstStyle/>
          <a:p>
            <a:pPr algn="ctr">
              <a:defRPr>
                <a:solidFill>
                  <a:srgbClr val="FFFFFF"/>
                </a:solidFill>
              </a:defRPr>
            </a:pPr>
            <a:endParaRPr/>
          </a:p>
        </p:txBody>
      </p:sp>
      <p:sp>
        <p:nvSpPr>
          <p:cNvPr id="114" name="Shape 114"/>
          <p:cNvSpPr/>
          <p:nvPr/>
        </p:nvSpPr>
        <p:spPr>
          <a:xfrm rot="18000000">
            <a:off x="3942750" y="746608"/>
            <a:ext cx="2439804" cy="2548458"/>
          </a:xfrm>
          <a:custGeom>
            <a:avLst/>
            <a:gdLst/>
            <a:ahLst/>
            <a:cxnLst>
              <a:cxn ang="0">
                <a:pos x="wd2" y="hd2"/>
              </a:cxn>
              <a:cxn ang="5400000">
                <a:pos x="wd2" y="hd2"/>
              </a:cxn>
              <a:cxn ang="10800000">
                <a:pos x="wd2" y="hd2"/>
              </a:cxn>
              <a:cxn ang="16200000">
                <a:pos x="wd2" y="hd2"/>
              </a:cxn>
            </a:cxnLst>
            <a:rect l="0" t="0" r="r" b="b"/>
            <a:pathLst>
              <a:path w="21600" h="21600" extrusionOk="0">
                <a:moveTo>
                  <a:pt x="18183" y="8944"/>
                </a:moveTo>
                <a:cubicBezTo>
                  <a:pt x="20387" y="12599"/>
                  <a:pt x="21493" y="16572"/>
                  <a:pt x="21600" y="20513"/>
                </a:cubicBezTo>
                <a:lnTo>
                  <a:pt x="21575" y="21600"/>
                </a:lnTo>
                <a:lnTo>
                  <a:pt x="4222" y="21600"/>
                </a:lnTo>
                <a:lnTo>
                  <a:pt x="0" y="14599"/>
                </a:lnTo>
                <a:lnTo>
                  <a:pt x="8804" y="0"/>
                </a:lnTo>
                <a:lnTo>
                  <a:pt x="9426" y="326"/>
                </a:lnTo>
                <a:cubicBezTo>
                  <a:pt x="12938" y="2386"/>
                  <a:pt x="15979" y="5290"/>
                  <a:pt x="18183" y="8944"/>
                </a:cubicBezTo>
                <a:close/>
              </a:path>
            </a:pathLst>
          </a:custGeom>
          <a:solidFill>
            <a:srgbClr val="8FAADC"/>
          </a:solidFill>
          <a:ln w="12700">
            <a:miter lim="400000"/>
          </a:ln>
        </p:spPr>
        <p:txBody>
          <a:bodyPr lIns="45719" rIns="45719" anchor="ctr"/>
          <a:lstStyle/>
          <a:p>
            <a:pPr algn="ctr">
              <a:defRPr>
                <a:solidFill>
                  <a:srgbClr val="FFFFFF"/>
                </a:solidFill>
              </a:defRPr>
            </a:pPr>
            <a:endParaRPr/>
          </a:p>
        </p:txBody>
      </p:sp>
      <p:sp>
        <p:nvSpPr>
          <p:cNvPr id="115" name="Shape 115"/>
          <p:cNvSpPr/>
          <p:nvPr/>
        </p:nvSpPr>
        <p:spPr>
          <a:xfrm rot="18000000">
            <a:off x="2395522" y="2114536"/>
            <a:ext cx="2804548" cy="2106954"/>
          </a:xfrm>
          <a:custGeom>
            <a:avLst/>
            <a:gdLst/>
            <a:ahLst/>
            <a:cxnLst>
              <a:cxn ang="0">
                <a:pos x="wd2" y="hd2"/>
              </a:cxn>
              <a:cxn ang="5400000">
                <a:pos x="wd2" y="hd2"/>
              </a:cxn>
              <a:cxn ang="10800000">
                <a:pos x="wd2" y="hd2"/>
              </a:cxn>
              <a:cxn ang="16200000">
                <a:pos x="wd2" y="hd2"/>
              </a:cxn>
            </a:cxnLst>
            <a:rect l="0" t="0" r="r" b="b"/>
            <a:pathLst>
              <a:path w="21600" h="20527" extrusionOk="0">
                <a:moveTo>
                  <a:pt x="21600" y="3519"/>
                </a:moveTo>
                <a:lnTo>
                  <a:pt x="14057" y="20046"/>
                </a:lnTo>
                <a:lnTo>
                  <a:pt x="7718" y="20527"/>
                </a:lnTo>
                <a:lnTo>
                  <a:pt x="0" y="3617"/>
                </a:lnTo>
                <a:lnTo>
                  <a:pt x="783" y="3078"/>
                </a:lnTo>
                <a:cubicBezTo>
                  <a:pt x="7197" y="-1073"/>
                  <a:pt x="14540" y="-903"/>
                  <a:pt x="20632" y="2848"/>
                </a:cubicBezTo>
                <a:lnTo>
                  <a:pt x="21600" y="3519"/>
                </a:lnTo>
                <a:close/>
              </a:path>
            </a:pathLst>
          </a:custGeom>
          <a:solidFill>
            <a:srgbClr val="CC99FF"/>
          </a:solidFill>
          <a:ln w="12700">
            <a:miter lim="400000"/>
          </a:ln>
        </p:spPr>
        <p:txBody>
          <a:bodyPr lIns="45719" rIns="45719" anchor="ctr"/>
          <a:lstStyle/>
          <a:p>
            <a:pPr algn="ctr">
              <a:defRPr>
                <a:solidFill>
                  <a:srgbClr val="FFFFFF"/>
                </a:solidFill>
              </a:defRPr>
            </a:pPr>
            <a:endParaRPr/>
          </a:p>
        </p:txBody>
      </p:sp>
      <p:sp>
        <p:nvSpPr>
          <p:cNvPr id="116" name="Shape 116"/>
          <p:cNvSpPr/>
          <p:nvPr/>
        </p:nvSpPr>
        <p:spPr>
          <a:xfrm rot="18000000">
            <a:off x="6138067" y="2080218"/>
            <a:ext cx="2415245" cy="2383078"/>
          </a:xfrm>
          <a:custGeom>
            <a:avLst/>
            <a:gdLst/>
            <a:ahLst/>
            <a:cxnLst>
              <a:cxn ang="0">
                <a:pos x="wd2" y="hd2"/>
              </a:cxn>
              <a:cxn ang="5400000">
                <a:pos x="wd2" y="hd2"/>
              </a:cxn>
              <a:cxn ang="10800000">
                <a:pos x="wd2" y="hd2"/>
              </a:cxn>
              <a:cxn ang="16200000">
                <a:pos x="wd2" y="hd2"/>
              </a:cxn>
            </a:cxnLst>
            <a:rect l="0" t="0" r="r" b="b"/>
            <a:pathLst>
              <a:path w="21600" h="21600" extrusionOk="0">
                <a:moveTo>
                  <a:pt x="21600" y="42"/>
                </a:moveTo>
                <a:lnTo>
                  <a:pt x="21581" y="904"/>
                </a:lnTo>
                <a:cubicBezTo>
                  <a:pt x="21026" y="8859"/>
                  <a:pt x="16898" y="16422"/>
                  <a:pt x="9874" y="21028"/>
                </a:cubicBezTo>
                <a:lnTo>
                  <a:pt x="8950" y="21600"/>
                </a:lnTo>
                <a:lnTo>
                  <a:pt x="0" y="5888"/>
                </a:lnTo>
                <a:lnTo>
                  <a:pt x="3836" y="0"/>
                </a:lnTo>
                <a:lnTo>
                  <a:pt x="3836" y="42"/>
                </a:lnTo>
                <a:lnTo>
                  <a:pt x="21600" y="42"/>
                </a:lnTo>
                <a:close/>
              </a:path>
            </a:pathLst>
          </a:custGeom>
          <a:solidFill>
            <a:srgbClr val="9DC3E6"/>
          </a:solidFill>
          <a:ln w="12700">
            <a:miter lim="400000"/>
          </a:ln>
        </p:spPr>
        <p:txBody>
          <a:bodyPr lIns="45719" rIns="45719" anchor="ctr"/>
          <a:lstStyle/>
          <a:p>
            <a:pPr algn="ctr">
              <a:defRPr>
                <a:solidFill>
                  <a:srgbClr val="FFFFFF"/>
                </a:solidFill>
              </a:defRPr>
            </a:pPr>
            <a:endParaRPr/>
          </a:p>
        </p:txBody>
      </p:sp>
      <p:sp>
        <p:nvSpPr>
          <p:cNvPr id="117" name="Shape 117"/>
          <p:cNvSpPr/>
          <p:nvPr/>
        </p:nvSpPr>
        <p:spPr>
          <a:xfrm rot="18000000">
            <a:off x="2226287" y="3680469"/>
            <a:ext cx="2418698" cy="2390000"/>
          </a:xfrm>
          <a:custGeom>
            <a:avLst/>
            <a:gdLst/>
            <a:ahLst/>
            <a:cxnLst>
              <a:cxn ang="0">
                <a:pos x="wd2" y="hd2"/>
              </a:cxn>
              <a:cxn ang="5400000">
                <a:pos x="wd2" y="hd2"/>
              </a:cxn>
              <a:cxn ang="10800000">
                <a:pos x="wd2" y="hd2"/>
              </a:cxn>
              <a:cxn ang="16200000">
                <a:pos x="wd2" y="hd2"/>
              </a:cxn>
            </a:cxnLst>
            <a:rect l="0" t="0" r="r" b="b"/>
            <a:pathLst>
              <a:path w="21600" h="21600" extrusionOk="0">
                <a:moveTo>
                  <a:pt x="12674" y="0"/>
                </a:moveTo>
                <a:lnTo>
                  <a:pt x="21600" y="15647"/>
                </a:lnTo>
                <a:lnTo>
                  <a:pt x="17716" y="21600"/>
                </a:lnTo>
                <a:lnTo>
                  <a:pt x="0" y="21600"/>
                </a:lnTo>
                <a:lnTo>
                  <a:pt x="21" y="20661"/>
                </a:lnTo>
                <a:cubicBezTo>
                  <a:pt x="575" y="12729"/>
                  <a:pt x="4697" y="5188"/>
                  <a:pt x="11711" y="596"/>
                </a:cubicBezTo>
                <a:lnTo>
                  <a:pt x="12674" y="0"/>
                </a:lnTo>
                <a:close/>
              </a:path>
            </a:pathLst>
          </a:custGeom>
          <a:solidFill>
            <a:srgbClr val="8497B0"/>
          </a:solidFill>
          <a:ln w="12700">
            <a:miter lim="400000"/>
          </a:ln>
        </p:spPr>
        <p:txBody>
          <a:bodyPr lIns="45719" rIns="45719" anchor="ctr"/>
          <a:lstStyle/>
          <a:p>
            <a:pPr algn="ctr">
              <a:defRPr>
                <a:solidFill>
                  <a:srgbClr val="FFFFFF"/>
                </a:solidFill>
              </a:defRPr>
            </a:pPr>
            <a:endParaRPr/>
          </a:p>
        </p:txBody>
      </p:sp>
      <p:sp>
        <p:nvSpPr>
          <p:cNvPr id="118" name="Shape 118"/>
          <p:cNvSpPr/>
          <p:nvPr/>
        </p:nvSpPr>
        <p:spPr>
          <a:xfrm rot="18000000">
            <a:off x="5587858" y="3919066"/>
            <a:ext cx="2796804" cy="2107309"/>
          </a:xfrm>
          <a:custGeom>
            <a:avLst/>
            <a:gdLst/>
            <a:ahLst/>
            <a:cxnLst>
              <a:cxn ang="0">
                <a:pos x="wd2" y="hd2"/>
              </a:cxn>
              <a:cxn ang="5400000">
                <a:pos x="wd2" y="hd2"/>
              </a:cxn>
              <a:cxn ang="10800000">
                <a:pos x="wd2" y="hd2"/>
              </a:cxn>
              <a:cxn ang="16200000">
                <a:pos x="wd2" y="hd2"/>
              </a:cxn>
            </a:cxnLst>
            <a:rect l="0" t="0" r="r" b="b"/>
            <a:pathLst>
              <a:path w="21600" h="20527" extrusionOk="0">
                <a:moveTo>
                  <a:pt x="13871" y="0"/>
                </a:moveTo>
                <a:lnTo>
                  <a:pt x="21600" y="16886"/>
                </a:lnTo>
                <a:lnTo>
                  <a:pt x="20779" y="17449"/>
                </a:lnTo>
                <a:cubicBezTo>
                  <a:pt x="14347" y="21600"/>
                  <a:pt x="6984" y="21430"/>
                  <a:pt x="875" y="17679"/>
                </a:cubicBezTo>
                <a:lnTo>
                  <a:pt x="0" y="17075"/>
                </a:lnTo>
                <a:lnTo>
                  <a:pt x="7598" y="475"/>
                </a:lnTo>
                <a:lnTo>
                  <a:pt x="13871" y="0"/>
                </a:lnTo>
                <a:close/>
              </a:path>
            </a:pathLst>
          </a:custGeom>
          <a:solidFill>
            <a:srgbClr val="A9D18E"/>
          </a:solidFill>
          <a:ln w="12700">
            <a:miter lim="400000"/>
          </a:ln>
        </p:spPr>
        <p:txBody>
          <a:bodyPr lIns="45719" rIns="45719" anchor="ctr"/>
          <a:lstStyle/>
          <a:p>
            <a:pPr algn="ctr">
              <a:defRPr>
                <a:solidFill>
                  <a:srgbClr val="FFFFFF"/>
                </a:solidFill>
              </a:defRPr>
            </a:pPr>
            <a:endParaRPr/>
          </a:p>
        </p:txBody>
      </p:sp>
      <p:sp>
        <p:nvSpPr>
          <p:cNvPr id="119" name="Shape 119"/>
          <p:cNvSpPr/>
          <p:nvPr/>
        </p:nvSpPr>
        <p:spPr>
          <a:xfrm rot="18000000">
            <a:off x="4402125" y="4854533"/>
            <a:ext cx="2447957" cy="2546409"/>
          </a:xfrm>
          <a:custGeom>
            <a:avLst/>
            <a:gdLst/>
            <a:ahLst/>
            <a:cxnLst>
              <a:cxn ang="0">
                <a:pos x="wd2" y="hd2"/>
              </a:cxn>
              <a:cxn ang="5400000">
                <a:pos x="wd2" y="hd2"/>
              </a:cxn>
              <a:cxn ang="10800000">
                <a:pos x="wd2" y="hd2"/>
              </a:cxn>
              <a:cxn ang="16200000">
                <a:pos x="wd2" y="hd2"/>
              </a:cxn>
            </a:cxnLst>
            <a:rect l="0" t="0" r="r" b="b"/>
            <a:pathLst>
              <a:path w="21600" h="21600" extrusionOk="0">
                <a:moveTo>
                  <a:pt x="17365" y="0"/>
                </a:moveTo>
                <a:lnTo>
                  <a:pt x="21600" y="7052"/>
                </a:lnTo>
                <a:lnTo>
                  <a:pt x="12863" y="21600"/>
                </a:lnTo>
                <a:lnTo>
                  <a:pt x="12134" y="21216"/>
                </a:lnTo>
                <a:cubicBezTo>
                  <a:pt x="8633" y="19155"/>
                  <a:pt x="5603" y="16249"/>
                  <a:pt x="3406" y="12591"/>
                </a:cubicBezTo>
                <a:cubicBezTo>
                  <a:pt x="1209" y="8933"/>
                  <a:pt x="107" y="4957"/>
                  <a:pt x="0" y="1012"/>
                </a:cubicBezTo>
                <a:lnTo>
                  <a:pt x="24" y="0"/>
                </a:lnTo>
                <a:lnTo>
                  <a:pt x="17365" y="0"/>
                </a:lnTo>
                <a:close/>
              </a:path>
            </a:pathLst>
          </a:custGeom>
          <a:solidFill>
            <a:srgbClr val="F4B183"/>
          </a:solidFill>
          <a:ln w="12700">
            <a:miter lim="400000"/>
          </a:ln>
        </p:spPr>
        <p:txBody>
          <a:bodyPr lIns="45719" rIns="45719" anchor="ctr"/>
          <a:lstStyle/>
          <a:p>
            <a:pPr algn="ctr">
              <a:defRPr>
                <a:solidFill>
                  <a:srgbClr val="FFFFFF"/>
                </a:solidFill>
              </a:defRPr>
            </a:pPr>
            <a:endParaRPr lang="en-GB"/>
          </a:p>
        </p:txBody>
      </p:sp>
      <p:sp>
        <p:nvSpPr>
          <p:cNvPr id="120" name="Shape 120"/>
          <p:cNvSpPr/>
          <p:nvPr/>
        </p:nvSpPr>
        <p:spPr>
          <a:xfrm>
            <a:off x="4198115" y="1705454"/>
            <a:ext cx="2444415" cy="1265801"/>
          </a:xfrm>
          <a:prstGeom prst="rect">
            <a:avLst/>
          </a:prstGeom>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p>
            <a:pPr algn="ctr">
              <a:defRPr sz="1600">
                <a:solidFill>
                  <a:srgbClr val="222A35"/>
                </a:solidFill>
              </a:defRPr>
            </a:pPr>
            <a:r>
              <a:rPr dirty="0"/>
              <a:t>Unconditional Offer Holder</a:t>
            </a:r>
          </a:p>
          <a:p>
            <a:pPr algn="ctr">
              <a:defRPr sz="1200">
                <a:solidFill>
                  <a:srgbClr val="FFFFFF"/>
                </a:solidFill>
              </a:defRPr>
            </a:pPr>
            <a:r>
              <a:rPr dirty="0"/>
              <a:t>You are holding an unconditional place as your firm choice, </a:t>
            </a:r>
            <a:br>
              <a:rPr dirty="0"/>
            </a:br>
            <a:r>
              <a:rPr dirty="0"/>
              <a:t>and this has been marked </a:t>
            </a:r>
            <a:br>
              <a:rPr dirty="0"/>
            </a:br>
            <a:r>
              <a:rPr dirty="0"/>
              <a:t>as confirmed.</a:t>
            </a:r>
          </a:p>
        </p:txBody>
      </p:sp>
      <p:sp>
        <p:nvSpPr>
          <p:cNvPr id="121" name="Shape 121"/>
          <p:cNvSpPr/>
          <p:nvPr/>
        </p:nvSpPr>
        <p:spPr>
          <a:xfrm>
            <a:off x="6143245" y="2528547"/>
            <a:ext cx="1956419" cy="1443601"/>
          </a:xfrm>
          <a:prstGeom prst="rect">
            <a:avLst/>
          </a:prstGeom>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p>
            <a:pPr algn="ctr">
              <a:defRPr sz="1600">
                <a:solidFill>
                  <a:srgbClr val="1F4E79"/>
                </a:solidFill>
              </a:defRPr>
            </a:pPr>
            <a:r>
              <a:t>Conditional Offer Holder Grades Met</a:t>
            </a:r>
          </a:p>
          <a:p>
            <a:pPr algn="ctr">
              <a:defRPr sz="1200">
                <a:solidFill>
                  <a:srgbClr val="FFFFFF"/>
                </a:solidFill>
              </a:defRPr>
            </a:pPr>
            <a:r>
              <a:t>You are holding a conditional firm or insurance place, and your place has been marked as confirmed.</a:t>
            </a:r>
          </a:p>
        </p:txBody>
      </p:sp>
      <p:sp>
        <p:nvSpPr>
          <p:cNvPr id="123" name="Shape 123"/>
          <p:cNvSpPr/>
          <p:nvPr/>
        </p:nvSpPr>
        <p:spPr>
          <a:xfrm>
            <a:off x="4520933" y="5130374"/>
            <a:ext cx="1780676" cy="565146"/>
          </a:xfrm>
          <a:prstGeom prst="rect">
            <a:avLst/>
          </a:prstGeom>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p>
            <a:pPr algn="ctr">
              <a:defRPr sz="1600">
                <a:solidFill>
                  <a:srgbClr val="843C0B"/>
                </a:solidFill>
              </a:defRPr>
            </a:pPr>
            <a:r>
              <a:rPr dirty="0"/>
              <a:t>No longer </a:t>
            </a:r>
            <a:r>
              <a:rPr lang="en-GB" dirty="0"/>
              <a:t>w</a:t>
            </a:r>
            <a:r>
              <a:rPr dirty="0"/>
              <a:t>ant </a:t>
            </a:r>
            <a:br>
              <a:rPr dirty="0"/>
            </a:br>
            <a:r>
              <a:rPr dirty="0"/>
              <a:t>to </a:t>
            </a:r>
            <a:r>
              <a:rPr lang="en-GB" dirty="0"/>
              <a:t>g</a:t>
            </a:r>
            <a:r>
              <a:rPr dirty="0"/>
              <a:t>o to University</a:t>
            </a:r>
          </a:p>
        </p:txBody>
      </p:sp>
      <p:sp>
        <p:nvSpPr>
          <p:cNvPr id="124" name="Shape 124"/>
          <p:cNvSpPr/>
          <p:nvPr/>
        </p:nvSpPr>
        <p:spPr>
          <a:xfrm>
            <a:off x="2785955" y="4165362"/>
            <a:ext cx="1780675" cy="2104001"/>
          </a:xfrm>
          <a:prstGeom prst="rect">
            <a:avLst/>
          </a:prstGeom>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p>
            <a:pPr algn="ctr">
              <a:defRPr sz="1600">
                <a:solidFill>
                  <a:srgbClr val="203864"/>
                </a:solidFill>
              </a:defRPr>
            </a:pPr>
            <a:r>
              <a:rPr dirty="0"/>
              <a:t>Missed Grades</a:t>
            </a:r>
          </a:p>
          <a:p>
            <a:pPr algn="ctr">
              <a:defRPr sz="1600">
                <a:solidFill>
                  <a:srgbClr val="203864"/>
                </a:solidFill>
              </a:defRPr>
            </a:pPr>
            <a:r>
              <a:rPr dirty="0"/>
              <a:t>Place Unsuccessful</a:t>
            </a:r>
          </a:p>
          <a:p>
            <a:pPr algn="ctr">
              <a:defRPr sz="1200">
                <a:solidFill>
                  <a:srgbClr val="FFFFFF"/>
                </a:solidFill>
              </a:defRPr>
            </a:pPr>
            <a:r>
              <a:rPr dirty="0"/>
              <a:t>Your grades were not high enough for your place to be confirmed, and your choices have been marked as unsuccessful</a:t>
            </a:r>
          </a:p>
        </p:txBody>
      </p:sp>
      <p:sp>
        <p:nvSpPr>
          <p:cNvPr id="125" name="Shape 125"/>
          <p:cNvSpPr/>
          <p:nvPr/>
        </p:nvSpPr>
        <p:spPr>
          <a:xfrm>
            <a:off x="2753508" y="2440463"/>
            <a:ext cx="1780675" cy="1748401"/>
          </a:xfrm>
          <a:prstGeom prst="rect">
            <a:avLst/>
          </a:prstGeom>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p>
            <a:pPr algn="ctr">
              <a:defRPr sz="1600">
                <a:solidFill>
                  <a:srgbClr val="7030A0"/>
                </a:solidFill>
              </a:defRPr>
            </a:pPr>
            <a:r>
              <a:rPr dirty="0"/>
              <a:t>Missed Grades</a:t>
            </a:r>
          </a:p>
          <a:p>
            <a:pPr algn="ctr">
              <a:defRPr sz="1600">
                <a:solidFill>
                  <a:srgbClr val="7030A0"/>
                </a:solidFill>
              </a:defRPr>
            </a:pPr>
            <a:r>
              <a:rPr dirty="0"/>
              <a:t>Place Confirmed or Awaiting Decision</a:t>
            </a:r>
          </a:p>
          <a:p>
            <a:pPr algn="ctr">
              <a:defRPr sz="1200">
                <a:solidFill>
                  <a:srgbClr val="FFFFFF"/>
                </a:solidFill>
              </a:defRPr>
            </a:pPr>
            <a:r>
              <a:rPr dirty="0"/>
              <a:t>You have not gained the entry requirements but your have not been released into clearing</a:t>
            </a:r>
          </a:p>
        </p:txBody>
      </p:sp>
      <p:grpSp>
        <p:nvGrpSpPr>
          <p:cNvPr id="128" name="Group 128"/>
          <p:cNvGrpSpPr/>
          <p:nvPr/>
        </p:nvGrpSpPr>
        <p:grpSpPr>
          <a:xfrm>
            <a:off x="2184321" y="39382"/>
            <a:ext cx="3753855" cy="937674"/>
            <a:chOff x="2144" y="-33946"/>
            <a:chExt cx="3753854" cy="937673"/>
          </a:xfrm>
        </p:grpSpPr>
        <p:sp>
          <p:nvSpPr>
            <p:cNvPr id="126" name="Shape 126"/>
            <p:cNvSpPr/>
            <p:nvPr/>
          </p:nvSpPr>
          <p:spPr>
            <a:xfrm>
              <a:off x="2144" y="-33946"/>
              <a:ext cx="3751887" cy="349702"/>
            </a:xfrm>
            <a:prstGeom prst="rect">
              <a:avLst/>
            </a:prstGeom>
            <a:solidFill>
              <a:srgbClr val="DAE3F3"/>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r" defTabSz="1069207">
                <a:lnSpc>
                  <a:spcPct val="90000"/>
                </a:lnSpc>
                <a:spcBef>
                  <a:spcPts val="1100"/>
                </a:spcBef>
                <a:defRPr sz="2000">
                  <a:solidFill>
                    <a:srgbClr val="222A35"/>
                  </a:solidFill>
                  <a:latin typeface="Calibri Light"/>
                  <a:ea typeface="Calibri Light"/>
                  <a:cs typeface="Calibri Light"/>
                  <a:sym typeface="Calibri Light"/>
                </a:defRPr>
              </a:lvl1pPr>
            </a:lstStyle>
            <a:p>
              <a:r>
                <a:rPr dirty="0"/>
                <a:t>Congratulations </a:t>
              </a:r>
            </a:p>
          </p:txBody>
        </p:sp>
        <p:sp>
          <p:nvSpPr>
            <p:cNvPr id="127" name="Shape 127"/>
            <p:cNvSpPr/>
            <p:nvPr/>
          </p:nvSpPr>
          <p:spPr>
            <a:xfrm>
              <a:off x="4111" y="267846"/>
              <a:ext cx="3751887" cy="635881"/>
            </a:xfrm>
            <a:prstGeom prst="rect">
              <a:avLst/>
            </a:prstGeom>
            <a:solidFill>
              <a:srgbClr val="DAE3F3"/>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r" defTabSz="1069207">
                <a:lnSpc>
                  <a:spcPct val="90000"/>
                </a:lnSpc>
                <a:spcBef>
                  <a:spcPts val="1100"/>
                </a:spcBef>
                <a:defRPr sz="1100">
                  <a:solidFill>
                    <a:srgbClr val="1A1A1A"/>
                  </a:solidFill>
                </a:defRPr>
              </a:lvl1pPr>
            </a:lstStyle>
            <a:p>
              <a:r>
                <a:rPr dirty="0"/>
                <a:t>If either your firm choice (or your insurance if you missed your firm offer) is unconditional, your place is secure. Make sure you check your emails (including junk mailbox) for info from the </a:t>
              </a:r>
              <a:r>
                <a:rPr dirty="0" err="1"/>
                <a:t>unis</a:t>
              </a:r>
              <a:endParaRPr dirty="0"/>
            </a:p>
          </p:txBody>
        </p:sp>
      </p:grpSp>
      <p:grpSp>
        <p:nvGrpSpPr>
          <p:cNvPr id="131" name="Group 131"/>
          <p:cNvGrpSpPr/>
          <p:nvPr/>
        </p:nvGrpSpPr>
        <p:grpSpPr>
          <a:xfrm>
            <a:off x="6199616" y="163873"/>
            <a:ext cx="3615594" cy="938737"/>
            <a:chOff x="2" y="-28267"/>
            <a:chExt cx="3615593" cy="938736"/>
          </a:xfrm>
        </p:grpSpPr>
        <p:sp>
          <p:nvSpPr>
            <p:cNvPr id="129" name="Shape 129"/>
            <p:cNvSpPr/>
            <p:nvPr/>
          </p:nvSpPr>
          <p:spPr>
            <a:xfrm>
              <a:off x="2" y="-28267"/>
              <a:ext cx="3615593" cy="351401"/>
            </a:xfrm>
            <a:prstGeom prst="rect">
              <a:avLst/>
            </a:prstGeom>
            <a:solidFill>
              <a:srgbClr val="DAE3F3"/>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defTabSz="1069207">
                <a:lnSpc>
                  <a:spcPct val="90000"/>
                </a:lnSpc>
                <a:spcBef>
                  <a:spcPts val="1100"/>
                </a:spcBef>
                <a:defRPr>
                  <a:solidFill>
                    <a:srgbClr val="222A35"/>
                  </a:solidFill>
                  <a:latin typeface="Calibri Light"/>
                  <a:ea typeface="Calibri Light"/>
                  <a:cs typeface="Calibri Light"/>
                  <a:sym typeface="Calibri Light"/>
                </a:defRPr>
              </a:lvl1pPr>
            </a:lstStyle>
            <a:p>
              <a:r>
                <a:rPr dirty="0"/>
                <a:t>Want to Change Uni?</a:t>
              </a:r>
            </a:p>
          </p:txBody>
        </p:sp>
        <p:sp>
          <p:nvSpPr>
            <p:cNvPr id="130" name="Shape 130"/>
            <p:cNvSpPr/>
            <p:nvPr/>
          </p:nvSpPr>
          <p:spPr>
            <a:xfrm>
              <a:off x="8761" y="274588"/>
              <a:ext cx="3606834" cy="635881"/>
            </a:xfrm>
            <a:prstGeom prst="rect">
              <a:avLst/>
            </a:prstGeom>
            <a:solidFill>
              <a:srgbClr val="DAE3F3"/>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p>
              <a:pPr defTabSz="1069207">
                <a:lnSpc>
                  <a:spcPct val="90000"/>
                </a:lnSpc>
                <a:spcBef>
                  <a:spcPts val="1100"/>
                </a:spcBef>
                <a:defRPr sz="1100">
                  <a:solidFill>
                    <a:srgbClr val="1A1A1A"/>
                  </a:solidFill>
                </a:defRPr>
              </a:pPr>
              <a:r>
                <a:rPr dirty="0"/>
                <a:t>Discouraged at this late stage, but If you are sure you want to apply to other </a:t>
              </a:r>
              <a:r>
                <a:rPr dirty="0" err="1"/>
                <a:t>unis</a:t>
              </a:r>
              <a:r>
                <a:rPr dirty="0"/>
                <a:t>, you can self-release into Clearing (NB this cannot be undone). You can do this from July 5</a:t>
              </a:r>
              <a:r>
                <a:rPr baseline="30000" dirty="0"/>
                <a:t>th</a:t>
              </a:r>
              <a:r>
                <a:rPr dirty="0"/>
                <a:t> onwards. </a:t>
              </a:r>
            </a:p>
          </p:txBody>
        </p:sp>
      </p:grpSp>
      <p:grpSp>
        <p:nvGrpSpPr>
          <p:cNvPr id="134" name="Group 134"/>
          <p:cNvGrpSpPr/>
          <p:nvPr/>
        </p:nvGrpSpPr>
        <p:grpSpPr>
          <a:xfrm>
            <a:off x="7831532" y="1389956"/>
            <a:ext cx="2524356" cy="692313"/>
            <a:chOff x="10761" y="-43914"/>
            <a:chExt cx="2524354" cy="692312"/>
          </a:xfrm>
        </p:grpSpPr>
        <p:sp>
          <p:nvSpPr>
            <p:cNvPr id="132" name="Shape 132"/>
            <p:cNvSpPr/>
            <p:nvPr/>
          </p:nvSpPr>
          <p:spPr>
            <a:xfrm>
              <a:off x="10761" y="-43914"/>
              <a:ext cx="2524354" cy="322002"/>
            </a:xfrm>
            <a:prstGeom prst="rect">
              <a:avLst/>
            </a:prstGeom>
            <a:solidFill>
              <a:srgbClr val="DEEBF7"/>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defTabSz="1069207">
                <a:lnSpc>
                  <a:spcPct val="90000"/>
                </a:lnSpc>
                <a:spcBef>
                  <a:spcPts val="1100"/>
                </a:spcBef>
                <a:defRPr>
                  <a:solidFill>
                    <a:srgbClr val="222A35"/>
                  </a:solidFill>
                  <a:latin typeface="Calibri Light"/>
                  <a:ea typeface="Calibri Light"/>
                  <a:cs typeface="Calibri Light"/>
                  <a:sym typeface="Calibri Light"/>
                </a:defRPr>
              </a:lvl1pPr>
            </a:lstStyle>
            <a:p>
              <a:r>
                <a:rPr dirty="0"/>
                <a:t>Change Course </a:t>
              </a:r>
            </a:p>
          </p:txBody>
        </p:sp>
        <p:sp>
          <p:nvSpPr>
            <p:cNvPr id="133" name="Shape 133"/>
            <p:cNvSpPr/>
            <p:nvPr/>
          </p:nvSpPr>
          <p:spPr>
            <a:xfrm>
              <a:off x="10761" y="270996"/>
              <a:ext cx="2524354" cy="377402"/>
            </a:xfrm>
            <a:prstGeom prst="rect">
              <a:avLst/>
            </a:prstGeom>
            <a:solidFill>
              <a:srgbClr val="DEEBF7"/>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defTabSz="1069207">
                <a:lnSpc>
                  <a:spcPct val="90000"/>
                </a:lnSpc>
                <a:spcBef>
                  <a:spcPts val="1100"/>
                </a:spcBef>
                <a:defRPr sz="1100">
                  <a:solidFill>
                    <a:srgbClr val="1A1A1A"/>
                  </a:solidFill>
                </a:defRPr>
              </a:lvl1pPr>
            </a:lstStyle>
            <a:p>
              <a:r>
                <a:rPr dirty="0"/>
                <a:t>If you want to go to the same </a:t>
              </a:r>
              <a:r>
                <a:rPr dirty="0" err="1"/>
                <a:t>uni</a:t>
              </a:r>
              <a:r>
                <a:rPr dirty="0"/>
                <a:t> but a different course, contact the </a:t>
              </a:r>
              <a:r>
                <a:rPr dirty="0" err="1"/>
                <a:t>uni</a:t>
              </a:r>
              <a:r>
                <a:rPr dirty="0"/>
                <a:t> to discuss</a:t>
              </a:r>
              <a:r>
                <a:rPr lang="en-GB" dirty="0"/>
                <a:t>.</a:t>
              </a:r>
              <a:endParaRPr dirty="0"/>
            </a:p>
          </p:txBody>
        </p:sp>
      </p:grpSp>
      <p:grpSp>
        <p:nvGrpSpPr>
          <p:cNvPr id="137" name="Group 137"/>
          <p:cNvGrpSpPr/>
          <p:nvPr/>
        </p:nvGrpSpPr>
        <p:grpSpPr>
          <a:xfrm>
            <a:off x="8374836" y="2330602"/>
            <a:ext cx="2197651" cy="1362630"/>
            <a:chOff x="0" y="0"/>
            <a:chExt cx="2197649" cy="1362629"/>
          </a:xfrm>
        </p:grpSpPr>
        <p:sp>
          <p:nvSpPr>
            <p:cNvPr id="135" name="Shape 135"/>
            <p:cNvSpPr/>
            <p:nvPr/>
          </p:nvSpPr>
          <p:spPr>
            <a:xfrm>
              <a:off x="7688" y="0"/>
              <a:ext cx="2189962" cy="351401"/>
            </a:xfrm>
            <a:prstGeom prst="rect">
              <a:avLst/>
            </a:prstGeom>
            <a:solidFill>
              <a:srgbClr val="DEEBF7"/>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defTabSz="1069207">
                <a:lnSpc>
                  <a:spcPct val="90000"/>
                </a:lnSpc>
                <a:spcBef>
                  <a:spcPts val="1100"/>
                </a:spcBef>
                <a:defRPr>
                  <a:solidFill>
                    <a:srgbClr val="203864"/>
                  </a:solidFill>
                  <a:latin typeface="Calibri Light"/>
                  <a:ea typeface="Calibri Light"/>
                  <a:cs typeface="Calibri Light"/>
                  <a:sym typeface="Calibri Light"/>
                </a:defRPr>
              </a:lvl1pPr>
            </a:lstStyle>
            <a:p>
              <a:r>
                <a:t>Congratulations </a:t>
              </a:r>
            </a:p>
          </p:txBody>
        </p:sp>
        <p:sp>
          <p:nvSpPr>
            <p:cNvPr id="136" name="Shape 136"/>
            <p:cNvSpPr/>
            <p:nvPr/>
          </p:nvSpPr>
          <p:spPr>
            <a:xfrm>
              <a:off x="0" y="315269"/>
              <a:ext cx="2197650" cy="1047360"/>
            </a:xfrm>
            <a:prstGeom prst="rect">
              <a:avLst/>
            </a:prstGeom>
            <a:solidFill>
              <a:srgbClr val="DEEBF7"/>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t">
              <a:spAutoFit/>
            </a:bodyPr>
            <a:lstStyle>
              <a:lvl1pPr defTabSz="1069207">
                <a:lnSpc>
                  <a:spcPct val="90000"/>
                </a:lnSpc>
                <a:spcBef>
                  <a:spcPts val="1100"/>
                </a:spcBef>
                <a:defRPr sz="1100">
                  <a:solidFill>
                    <a:srgbClr val="1A1A1A"/>
                  </a:solidFill>
                </a:defRPr>
              </a:lvl1pPr>
            </a:lstStyle>
            <a:p>
              <a:r>
                <a:t>If either your firm choice (or your insurance - if you missed your firm offer) is now confirmed, your place is secure. Make sure you check your emails (including junk mailbox) for info from the unis</a:t>
              </a:r>
            </a:p>
          </p:txBody>
        </p:sp>
      </p:grpSp>
      <p:grpSp>
        <p:nvGrpSpPr>
          <p:cNvPr id="143" name="Group 143"/>
          <p:cNvGrpSpPr/>
          <p:nvPr/>
        </p:nvGrpSpPr>
        <p:grpSpPr>
          <a:xfrm>
            <a:off x="5287020" y="7188446"/>
            <a:ext cx="2930646" cy="784060"/>
            <a:chOff x="0" y="0"/>
            <a:chExt cx="2930644" cy="784059"/>
          </a:xfrm>
        </p:grpSpPr>
        <p:sp>
          <p:nvSpPr>
            <p:cNvPr id="141" name="Shape 141"/>
            <p:cNvSpPr/>
            <p:nvPr/>
          </p:nvSpPr>
          <p:spPr>
            <a:xfrm>
              <a:off x="0" y="0"/>
              <a:ext cx="2930644" cy="351401"/>
            </a:xfrm>
            <a:prstGeom prst="rect">
              <a:avLst/>
            </a:prstGeom>
            <a:solidFill>
              <a:srgbClr val="FBE5D6"/>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ctr" defTabSz="1069207">
                <a:lnSpc>
                  <a:spcPct val="90000"/>
                </a:lnSpc>
                <a:spcBef>
                  <a:spcPts val="1100"/>
                </a:spcBef>
                <a:defRPr>
                  <a:solidFill>
                    <a:srgbClr val="C55A11"/>
                  </a:solidFill>
                  <a:latin typeface="Calibri Light"/>
                  <a:ea typeface="Calibri Light"/>
                  <a:cs typeface="Calibri Light"/>
                  <a:sym typeface="Calibri Light"/>
                </a:defRPr>
              </a:lvl1pPr>
            </a:lstStyle>
            <a:p>
              <a:r>
                <a:t>Withdraw</a:t>
              </a:r>
            </a:p>
          </p:txBody>
        </p:sp>
        <p:sp>
          <p:nvSpPr>
            <p:cNvPr id="142" name="Shape 142"/>
            <p:cNvSpPr/>
            <p:nvPr/>
          </p:nvSpPr>
          <p:spPr>
            <a:xfrm>
              <a:off x="0" y="254309"/>
              <a:ext cx="2930644" cy="529750"/>
            </a:xfrm>
            <a:prstGeom prst="rect">
              <a:avLst/>
            </a:prstGeom>
            <a:solidFill>
              <a:srgbClr val="FBE5D6"/>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t">
              <a:spAutoFit/>
            </a:bodyPr>
            <a:lstStyle>
              <a:lvl1pPr algn="ctr" defTabSz="1069207">
                <a:lnSpc>
                  <a:spcPct val="90000"/>
                </a:lnSpc>
                <a:spcBef>
                  <a:spcPts val="1100"/>
                </a:spcBef>
                <a:defRPr sz="1100">
                  <a:solidFill>
                    <a:srgbClr val="1A1A1A"/>
                  </a:solidFill>
                </a:defRPr>
              </a:lvl1pPr>
            </a:lstStyle>
            <a:p>
              <a:r>
                <a:rPr dirty="0"/>
                <a:t>Contact the university from which you have a confirmed place, without and withdraw your place. NB this cannot be undone. </a:t>
              </a:r>
            </a:p>
          </p:txBody>
        </p:sp>
      </p:grpSp>
      <p:sp>
        <p:nvSpPr>
          <p:cNvPr id="144" name="Shape 144"/>
          <p:cNvSpPr/>
          <p:nvPr/>
        </p:nvSpPr>
        <p:spPr>
          <a:xfrm>
            <a:off x="125419" y="4375384"/>
            <a:ext cx="2159335" cy="322002"/>
          </a:xfrm>
          <a:prstGeom prst="rect">
            <a:avLst/>
          </a:prstGeom>
          <a:solidFill>
            <a:srgbClr val="D6DCE5"/>
          </a:solidFill>
          <a:ln w="12700">
            <a:miter lim="400000"/>
          </a:ln>
          <a:extLst>
            <a:ext uri="{C572A759-6A51-4108-AA02-DFA0A04FC94B}">
              <ma14:wrappingTextBoxFlag xmlns="" xmlns:ma14="http://schemas.microsoft.com/office/mac/drawingml/2011/main" val="1"/>
            </a:ext>
          </a:extLst>
        </p:spPr>
        <p:txBody>
          <a:bodyPr wrap="square" lIns="36000" tIns="36000" rIns="36000" bIns="36000" anchor="ctr">
            <a:spAutoFit/>
          </a:bodyPr>
          <a:lstStyle>
            <a:lvl1pPr algn="r" defTabSz="1069207">
              <a:lnSpc>
                <a:spcPct val="90000"/>
              </a:lnSpc>
              <a:spcBef>
                <a:spcPts val="1100"/>
              </a:spcBef>
              <a:defRPr>
                <a:solidFill>
                  <a:srgbClr val="222A35"/>
                </a:solidFill>
                <a:latin typeface="Calibri Light"/>
                <a:ea typeface="Calibri Light"/>
                <a:cs typeface="Calibri Light"/>
                <a:sym typeface="Calibri Light"/>
              </a:defRPr>
            </a:lvl1pPr>
          </a:lstStyle>
          <a:p>
            <a:r>
              <a:rPr lang="en-GB" dirty="0"/>
              <a:t>Review of results</a:t>
            </a:r>
            <a:endParaRPr dirty="0"/>
          </a:p>
        </p:txBody>
      </p:sp>
      <p:sp>
        <p:nvSpPr>
          <p:cNvPr id="145" name="Shape 145"/>
          <p:cNvSpPr/>
          <p:nvPr/>
        </p:nvSpPr>
        <p:spPr>
          <a:xfrm>
            <a:off x="125419" y="4632249"/>
            <a:ext cx="2159335" cy="986800"/>
          </a:xfrm>
          <a:prstGeom prst="rect">
            <a:avLst/>
          </a:prstGeom>
          <a:solidFill>
            <a:srgbClr val="D6DCE5"/>
          </a:solidFill>
          <a:ln w="12700">
            <a:miter lim="400000"/>
          </a:ln>
          <a:extLst>
            <a:ext uri="{C572A759-6A51-4108-AA02-DFA0A04FC94B}">
              <ma14:wrappingTextBoxFlag xmlns="" xmlns:ma14="http://schemas.microsoft.com/office/mac/drawingml/2011/main" val="1"/>
            </a:ext>
          </a:extLst>
        </p:spPr>
        <p:txBody>
          <a:bodyPr wrap="square" lIns="36000" tIns="36000" rIns="36000" bIns="36000">
            <a:spAutoFit/>
          </a:bodyPr>
          <a:lstStyle>
            <a:lvl1pPr algn="r" defTabSz="1069207">
              <a:lnSpc>
                <a:spcPct val="90000"/>
              </a:lnSpc>
              <a:spcBef>
                <a:spcPts val="1100"/>
              </a:spcBef>
              <a:defRPr sz="1100">
                <a:solidFill>
                  <a:srgbClr val="1A1A1A"/>
                </a:solidFill>
              </a:defRPr>
            </a:lvl1pPr>
          </a:lstStyle>
          <a:p>
            <a:r>
              <a:rPr lang="en-GB" dirty="0"/>
              <a:t>If you have concerns about the marking of your exam please speak to your subject teacher initially and then see the exams section of the school website for details of Post results services.</a:t>
            </a:r>
            <a:endParaRPr dirty="0"/>
          </a:p>
        </p:txBody>
      </p:sp>
      <p:grpSp>
        <p:nvGrpSpPr>
          <p:cNvPr id="151" name="Group 151"/>
          <p:cNvGrpSpPr/>
          <p:nvPr/>
        </p:nvGrpSpPr>
        <p:grpSpPr>
          <a:xfrm>
            <a:off x="854914" y="6908525"/>
            <a:ext cx="3252454" cy="1262644"/>
            <a:chOff x="0" y="0"/>
            <a:chExt cx="2310793" cy="1488990"/>
          </a:xfrm>
        </p:grpSpPr>
        <p:sp>
          <p:nvSpPr>
            <p:cNvPr id="149" name="Shape 149"/>
            <p:cNvSpPr/>
            <p:nvPr/>
          </p:nvSpPr>
          <p:spPr>
            <a:xfrm>
              <a:off x="0" y="0"/>
              <a:ext cx="2310789" cy="351401"/>
            </a:xfrm>
            <a:prstGeom prst="rect">
              <a:avLst/>
            </a:prstGeom>
            <a:solidFill>
              <a:srgbClr val="D6DCE5"/>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r" defTabSz="1069207">
                <a:lnSpc>
                  <a:spcPct val="90000"/>
                </a:lnSpc>
                <a:spcBef>
                  <a:spcPts val="1100"/>
                </a:spcBef>
                <a:defRPr>
                  <a:solidFill>
                    <a:srgbClr val="222A35"/>
                  </a:solidFill>
                  <a:latin typeface="Calibri Light"/>
                  <a:ea typeface="Calibri Light"/>
                  <a:cs typeface="Calibri Light"/>
                  <a:sym typeface="Calibri Light"/>
                </a:defRPr>
              </a:lvl1pPr>
            </a:lstStyle>
            <a:p>
              <a:r>
                <a:rPr dirty="0"/>
                <a:t>Clearing</a:t>
              </a:r>
            </a:p>
          </p:txBody>
        </p:sp>
        <p:sp>
          <p:nvSpPr>
            <p:cNvPr id="150" name="Shape 150"/>
            <p:cNvSpPr/>
            <p:nvPr/>
          </p:nvSpPr>
          <p:spPr>
            <a:xfrm>
              <a:off x="3" y="305937"/>
              <a:ext cx="2310790" cy="1183053"/>
            </a:xfrm>
            <a:prstGeom prst="rect">
              <a:avLst/>
            </a:prstGeom>
            <a:solidFill>
              <a:srgbClr val="D6DCE5"/>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t">
              <a:spAutoFit/>
            </a:bodyPr>
            <a:lstStyle>
              <a:lvl1pPr algn="r" defTabSz="1069207">
                <a:lnSpc>
                  <a:spcPct val="90000"/>
                </a:lnSpc>
                <a:spcBef>
                  <a:spcPts val="1100"/>
                </a:spcBef>
                <a:defRPr sz="1100">
                  <a:solidFill>
                    <a:srgbClr val="1A1A1A"/>
                  </a:solidFill>
                </a:defRPr>
              </a:lvl1pPr>
            </a:lstStyle>
            <a:p>
              <a:r>
                <a:rPr dirty="0"/>
                <a:t>If you still want to go to university, then you can use the Clearing process to find an alternative university place. See Clearing</a:t>
              </a:r>
              <a:r>
                <a:rPr lang="en-GB" dirty="0"/>
                <a:t> guide on the UCAS website:</a:t>
              </a:r>
            </a:p>
            <a:p>
              <a:r>
                <a:rPr lang="en-GB"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Looking for a course in Clearing? Learn how Clearing works &amp; find a new place (ucas.com)</a:t>
              </a:r>
              <a:endParaRPr lang="en-GB" sz="1200" dirty="0">
                <a:effectLst/>
                <a:latin typeface="Arial" panose="020B0604020202020204" pitchFamily="34" charset="0"/>
              </a:endParaRPr>
            </a:p>
          </p:txBody>
        </p:sp>
      </p:grpSp>
      <p:grpSp>
        <p:nvGrpSpPr>
          <p:cNvPr id="154" name="Group 154"/>
          <p:cNvGrpSpPr/>
          <p:nvPr/>
        </p:nvGrpSpPr>
        <p:grpSpPr>
          <a:xfrm>
            <a:off x="303873" y="5796022"/>
            <a:ext cx="2323777" cy="935530"/>
            <a:chOff x="-154423" y="14699"/>
            <a:chExt cx="2323775" cy="935529"/>
          </a:xfrm>
        </p:grpSpPr>
        <p:sp>
          <p:nvSpPr>
            <p:cNvPr id="152" name="Shape 152"/>
            <p:cNvSpPr/>
            <p:nvPr/>
          </p:nvSpPr>
          <p:spPr>
            <a:xfrm>
              <a:off x="-154423" y="14699"/>
              <a:ext cx="2323773" cy="322002"/>
            </a:xfrm>
            <a:prstGeom prst="rect">
              <a:avLst/>
            </a:prstGeom>
            <a:solidFill>
              <a:srgbClr val="D6DCE5"/>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r" defTabSz="1069207">
                <a:lnSpc>
                  <a:spcPct val="90000"/>
                </a:lnSpc>
                <a:spcBef>
                  <a:spcPts val="1100"/>
                </a:spcBef>
                <a:defRPr>
                  <a:solidFill>
                    <a:srgbClr val="222A35"/>
                  </a:solidFill>
                  <a:latin typeface="Calibri Light"/>
                  <a:ea typeface="Calibri Light"/>
                  <a:cs typeface="Calibri Light"/>
                  <a:sym typeface="Calibri Light"/>
                </a:defRPr>
              </a:lvl1pPr>
            </a:lstStyle>
            <a:p>
              <a:r>
                <a:rPr lang="en-GB" dirty="0"/>
                <a:t>Alternative Course offer</a:t>
              </a:r>
              <a:endParaRPr dirty="0"/>
            </a:p>
          </p:txBody>
        </p:sp>
        <p:sp>
          <p:nvSpPr>
            <p:cNvPr id="153" name="Shape 153"/>
            <p:cNvSpPr/>
            <p:nvPr/>
          </p:nvSpPr>
          <p:spPr>
            <a:xfrm>
              <a:off x="-154423" y="268128"/>
              <a:ext cx="2323775" cy="682100"/>
            </a:xfrm>
            <a:prstGeom prst="rect">
              <a:avLst/>
            </a:prstGeom>
            <a:solidFill>
              <a:srgbClr val="D6DCE5"/>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t">
              <a:spAutoFit/>
            </a:bodyPr>
            <a:lstStyle>
              <a:lvl1pPr algn="r" defTabSz="1069207">
                <a:lnSpc>
                  <a:spcPct val="90000"/>
                </a:lnSpc>
                <a:spcBef>
                  <a:spcPts val="1100"/>
                </a:spcBef>
                <a:defRPr sz="1100">
                  <a:solidFill>
                    <a:srgbClr val="1A1A1A"/>
                  </a:solidFill>
                </a:defRPr>
              </a:lvl1pPr>
            </a:lstStyle>
            <a:p>
              <a:r>
                <a:rPr dirty="0"/>
                <a:t>You may be considered for an alternative course (e.g. foundation) at your preferred uni. Contact them if you’d like to find out. </a:t>
              </a:r>
            </a:p>
          </p:txBody>
        </p:sp>
      </p:grpSp>
      <p:sp>
        <p:nvSpPr>
          <p:cNvPr id="155" name="Shape 155"/>
          <p:cNvSpPr/>
          <p:nvPr/>
        </p:nvSpPr>
        <p:spPr>
          <a:xfrm>
            <a:off x="128369" y="1044529"/>
            <a:ext cx="3218717" cy="322002"/>
          </a:xfrm>
          <a:prstGeom prst="rect">
            <a:avLst/>
          </a:prstGeom>
          <a:solidFill>
            <a:srgbClr val="F1E8F8"/>
          </a:solidFill>
          <a:ln w="12700">
            <a:miter lim="400000"/>
          </a:ln>
          <a:extLst>
            <a:ext uri="{C572A759-6A51-4108-AA02-DFA0A04FC94B}">
              <ma14:wrappingTextBoxFlag xmlns="" xmlns:ma14="http://schemas.microsoft.com/office/mac/drawingml/2011/main" val="1"/>
            </a:ext>
          </a:extLst>
        </p:spPr>
        <p:txBody>
          <a:bodyPr wrap="square" lIns="36000" tIns="36000" rIns="36000" bIns="36000" anchor="ctr">
            <a:spAutoFit/>
          </a:bodyPr>
          <a:lstStyle>
            <a:lvl1pPr algn="r" defTabSz="1069207">
              <a:lnSpc>
                <a:spcPct val="90000"/>
              </a:lnSpc>
              <a:spcBef>
                <a:spcPts val="1100"/>
              </a:spcBef>
              <a:defRPr>
                <a:solidFill>
                  <a:srgbClr val="7030A0"/>
                </a:solidFill>
                <a:latin typeface="Calibri Light"/>
                <a:ea typeface="Calibri Light"/>
                <a:cs typeface="Calibri Light"/>
                <a:sym typeface="Calibri Light"/>
              </a:defRPr>
            </a:lvl1pPr>
          </a:lstStyle>
          <a:p>
            <a:r>
              <a:t>Place Confirmed</a:t>
            </a:r>
          </a:p>
        </p:txBody>
      </p:sp>
      <p:sp>
        <p:nvSpPr>
          <p:cNvPr id="156" name="Shape 156"/>
          <p:cNvSpPr/>
          <p:nvPr/>
        </p:nvSpPr>
        <p:spPr>
          <a:xfrm>
            <a:off x="128370" y="1301395"/>
            <a:ext cx="3226950" cy="529751"/>
          </a:xfrm>
          <a:prstGeom prst="rect">
            <a:avLst/>
          </a:prstGeom>
          <a:solidFill>
            <a:srgbClr val="F1E8F8"/>
          </a:solidFill>
          <a:ln w="12700">
            <a:miter lim="400000"/>
          </a:ln>
          <a:extLst>
            <a:ext uri="{C572A759-6A51-4108-AA02-DFA0A04FC94B}">
              <ma14:wrappingTextBoxFlag xmlns="" xmlns:ma14="http://schemas.microsoft.com/office/mac/drawingml/2011/main" val="1"/>
            </a:ext>
          </a:extLst>
        </p:spPr>
        <p:txBody>
          <a:bodyPr wrap="square" lIns="36000" tIns="36000" rIns="36000" bIns="36000">
            <a:spAutoFit/>
          </a:bodyPr>
          <a:lstStyle>
            <a:lvl1pPr algn="r" defTabSz="1069207">
              <a:lnSpc>
                <a:spcPct val="90000"/>
              </a:lnSpc>
              <a:spcBef>
                <a:spcPts val="1100"/>
              </a:spcBef>
              <a:defRPr sz="1100">
                <a:solidFill>
                  <a:srgbClr val="1A1A1A"/>
                </a:solidFill>
              </a:defRPr>
            </a:lvl1pPr>
          </a:lstStyle>
          <a:p>
            <a:r>
              <a:rPr dirty="0"/>
              <a:t>Universities may award the place, anyway, check your UCAS Track to see if your Firm or Insurance choice is marked as Confirmed.</a:t>
            </a:r>
          </a:p>
        </p:txBody>
      </p:sp>
      <p:grpSp>
        <p:nvGrpSpPr>
          <p:cNvPr id="159" name="Group 159"/>
          <p:cNvGrpSpPr/>
          <p:nvPr/>
        </p:nvGrpSpPr>
        <p:grpSpPr>
          <a:xfrm>
            <a:off x="139736" y="3067847"/>
            <a:ext cx="2227218" cy="1128046"/>
            <a:chOff x="0" y="0"/>
            <a:chExt cx="2227216" cy="1128044"/>
          </a:xfrm>
        </p:grpSpPr>
        <p:sp>
          <p:nvSpPr>
            <p:cNvPr id="157" name="Shape 157"/>
            <p:cNvSpPr/>
            <p:nvPr/>
          </p:nvSpPr>
          <p:spPr>
            <a:xfrm>
              <a:off x="0" y="0"/>
              <a:ext cx="2227215" cy="351401"/>
            </a:xfrm>
            <a:prstGeom prst="rect">
              <a:avLst/>
            </a:prstGeom>
            <a:solidFill>
              <a:srgbClr val="F1E8F8"/>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r" defTabSz="1069207">
                <a:lnSpc>
                  <a:spcPct val="90000"/>
                </a:lnSpc>
                <a:spcBef>
                  <a:spcPts val="1100"/>
                </a:spcBef>
                <a:defRPr>
                  <a:solidFill>
                    <a:srgbClr val="7030A0"/>
                  </a:solidFill>
                  <a:latin typeface="Calibri Light"/>
                  <a:ea typeface="Calibri Light"/>
                  <a:cs typeface="Calibri Light"/>
                  <a:sym typeface="Calibri Light"/>
                </a:defRPr>
              </a:lvl1pPr>
            </a:lstStyle>
            <a:p>
              <a:r>
                <a:t>Awaiting Decision</a:t>
              </a:r>
            </a:p>
          </p:txBody>
        </p:sp>
        <p:sp>
          <p:nvSpPr>
            <p:cNvPr id="158" name="Shape 158"/>
            <p:cNvSpPr/>
            <p:nvPr/>
          </p:nvSpPr>
          <p:spPr>
            <a:xfrm>
              <a:off x="1" y="293595"/>
              <a:ext cx="2227215" cy="834449"/>
            </a:xfrm>
            <a:prstGeom prst="rect">
              <a:avLst/>
            </a:prstGeom>
            <a:solidFill>
              <a:srgbClr val="F1E8F8"/>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t">
              <a:spAutoFit/>
            </a:bodyPr>
            <a:lstStyle>
              <a:lvl1pPr algn="r" defTabSz="1069207">
                <a:lnSpc>
                  <a:spcPct val="90000"/>
                </a:lnSpc>
                <a:spcBef>
                  <a:spcPts val="1100"/>
                </a:spcBef>
                <a:defRPr sz="1100">
                  <a:solidFill>
                    <a:srgbClr val="1A1A1A"/>
                  </a:solidFill>
                </a:defRPr>
              </a:lvl1pPr>
            </a:lstStyle>
            <a:p>
              <a:r>
                <a:rPr dirty="0"/>
                <a:t>Your Firm/Insurance Choice may still be considering whether to award you a place, if you have missed the offer, contact them to find out if there is anything they need from you. </a:t>
              </a:r>
            </a:p>
          </p:txBody>
        </p:sp>
      </p:grpSp>
      <p:sp>
        <p:nvSpPr>
          <p:cNvPr id="160" name="Shape 160"/>
          <p:cNvSpPr/>
          <p:nvPr/>
        </p:nvSpPr>
        <p:spPr>
          <a:xfrm rot="20996044">
            <a:off x="2302833" y="4643830"/>
            <a:ext cx="327386" cy="303863"/>
          </a:xfrm>
          <a:prstGeom prst="leftArrow">
            <a:avLst>
              <a:gd name="adj1" fmla="val 50000"/>
              <a:gd name="adj2" fmla="val 50000"/>
            </a:avLst>
          </a:prstGeom>
          <a:solidFill>
            <a:srgbClr val="8497B0"/>
          </a:solidFill>
          <a:ln w="12700">
            <a:miter lim="400000"/>
          </a:ln>
        </p:spPr>
        <p:txBody>
          <a:bodyPr lIns="45719" rIns="45719" anchor="ctr"/>
          <a:lstStyle/>
          <a:p>
            <a:pPr algn="ctr">
              <a:defRPr>
                <a:solidFill>
                  <a:srgbClr val="FFFFFF"/>
                </a:solidFill>
              </a:defRPr>
            </a:pPr>
            <a:endParaRPr/>
          </a:p>
        </p:txBody>
      </p:sp>
      <p:sp>
        <p:nvSpPr>
          <p:cNvPr id="161" name="Shape 161"/>
          <p:cNvSpPr/>
          <p:nvPr/>
        </p:nvSpPr>
        <p:spPr>
          <a:xfrm rot="20362984">
            <a:off x="2628702" y="5553486"/>
            <a:ext cx="547878" cy="303863"/>
          </a:xfrm>
          <a:prstGeom prst="leftArrow">
            <a:avLst>
              <a:gd name="adj1" fmla="val 50000"/>
              <a:gd name="adj2" fmla="val 50000"/>
            </a:avLst>
          </a:prstGeom>
          <a:solidFill>
            <a:srgbClr val="8497B0"/>
          </a:solidFill>
          <a:ln w="12700">
            <a:miter lim="400000"/>
          </a:ln>
        </p:spPr>
        <p:txBody>
          <a:bodyPr lIns="45719" rIns="45719" anchor="ctr"/>
          <a:lstStyle/>
          <a:p>
            <a:pPr algn="ctr">
              <a:defRPr>
                <a:solidFill>
                  <a:srgbClr val="FFFFFF"/>
                </a:solidFill>
              </a:defRPr>
            </a:pPr>
            <a:endParaRPr/>
          </a:p>
        </p:txBody>
      </p:sp>
      <p:sp>
        <p:nvSpPr>
          <p:cNvPr id="164" name="Shape 164"/>
          <p:cNvSpPr/>
          <p:nvPr/>
        </p:nvSpPr>
        <p:spPr>
          <a:xfrm rot="15252335">
            <a:off x="5811059" y="6816972"/>
            <a:ext cx="360510" cy="303863"/>
          </a:xfrm>
          <a:prstGeom prst="leftArrow">
            <a:avLst>
              <a:gd name="adj1" fmla="val 50000"/>
              <a:gd name="adj2" fmla="val 50000"/>
            </a:avLst>
          </a:prstGeom>
          <a:solidFill>
            <a:srgbClr val="F4B183"/>
          </a:solidFill>
          <a:ln w="12700">
            <a:miter lim="400000"/>
          </a:ln>
        </p:spPr>
        <p:txBody>
          <a:bodyPr lIns="45719" rIns="45719" anchor="ctr"/>
          <a:lstStyle/>
          <a:p>
            <a:pPr algn="ctr">
              <a:defRPr>
                <a:solidFill>
                  <a:srgbClr val="FFFFFF"/>
                </a:solidFill>
              </a:defRPr>
            </a:pPr>
            <a:endParaRPr/>
          </a:p>
        </p:txBody>
      </p:sp>
      <p:sp>
        <p:nvSpPr>
          <p:cNvPr id="165" name="Shape 165"/>
          <p:cNvSpPr/>
          <p:nvPr/>
        </p:nvSpPr>
        <p:spPr>
          <a:xfrm rot="11814873">
            <a:off x="8021808" y="5015736"/>
            <a:ext cx="360510" cy="303863"/>
          </a:xfrm>
          <a:prstGeom prst="leftArrow">
            <a:avLst>
              <a:gd name="adj1" fmla="val 50000"/>
              <a:gd name="adj2" fmla="val 50000"/>
            </a:avLst>
          </a:prstGeom>
          <a:solidFill>
            <a:schemeClr val="accent6">
              <a:lumMod val="60000"/>
              <a:lumOff val="40000"/>
            </a:schemeClr>
          </a:solidFill>
          <a:ln w="12700">
            <a:miter lim="400000"/>
          </a:ln>
        </p:spPr>
        <p:txBody>
          <a:bodyPr lIns="45719" rIns="45719" anchor="ctr"/>
          <a:lstStyle/>
          <a:p>
            <a:pPr algn="ctr">
              <a:defRPr>
                <a:solidFill>
                  <a:srgbClr val="FFFFFF"/>
                </a:solidFill>
              </a:defRPr>
            </a:pPr>
            <a:endParaRPr/>
          </a:p>
        </p:txBody>
      </p:sp>
      <p:sp>
        <p:nvSpPr>
          <p:cNvPr id="167" name="Shape 167"/>
          <p:cNvSpPr/>
          <p:nvPr/>
        </p:nvSpPr>
        <p:spPr>
          <a:xfrm rot="8306860">
            <a:off x="7320035" y="1690238"/>
            <a:ext cx="563147" cy="337930"/>
          </a:xfrm>
          <a:prstGeom prst="leftArrow">
            <a:avLst>
              <a:gd name="adj1" fmla="val 50000"/>
              <a:gd name="adj2" fmla="val 50000"/>
            </a:avLst>
          </a:prstGeom>
          <a:solidFill>
            <a:srgbClr val="9DC3E6"/>
          </a:solidFill>
          <a:ln w="12700">
            <a:miter lim="400000"/>
          </a:ln>
        </p:spPr>
        <p:txBody>
          <a:bodyPr lIns="45719" rIns="45719" anchor="ctr"/>
          <a:lstStyle/>
          <a:p>
            <a:pPr algn="ctr">
              <a:defRPr>
                <a:solidFill>
                  <a:srgbClr val="FFFFFF"/>
                </a:solidFill>
              </a:defRPr>
            </a:pPr>
            <a:endParaRPr/>
          </a:p>
        </p:txBody>
      </p:sp>
      <p:sp>
        <p:nvSpPr>
          <p:cNvPr id="168" name="Shape 168"/>
          <p:cNvSpPr/>
          <p:nvPr/>
        </p:nvSpPr>
        <p:spPr>
          <a:xfrm rot="624250">
            <a:off x="2375296" y="3150963"/>
            <a:ext cx="360510" cy="303863"/>
          </a:xfrm>
          <a:prstGeom prst="leftArrow">
            <a:avLst>
              <a:gd name="adj1" fmla="val 50000"/>
              <a:gd name="adj2" fmla="val 50000"/>
            </a:avLst>
          </a:prstGeom>
          <a:solidFill>
            <a:srgbClr val="CC99FF"/>
          </a:solidFill>
          <a:ln w="12700">
            <a:miter lim="400000"/>
          </a:ln>
        </p:spPr>
        <p:txBody>
          <a:bodyPr lIns="45719" rIns="45719" anchor="ctr"/>
          <a:lstStyle/>
          <a:p>
            <a:pPr algn="ctr">
              <a:defRPr>
                <a:solidFill>
                  <a:srgbClr val="FFFFFF"/>
                </a:solidFill>
              </a:defRPr>
            </a:pPr>
            <a:endParaRPr/>
          </a:p>
        </p:txBody>
      </p:sp>
      <p:sp>
        <p:nvSpPr>
          <p:cNvPr id="169" name="Shape 169"/>
          <p:cNvSpPr/>
          <p:nvPr/>
        </p:nvSpPr>
        <p:spPr>
          <a:xfrm rot="3071914">
            <a:off x="3228144" y="1430020"/>
            <a:ext cx="703100" cy="303863"/>
          </a:xfrm>
          <a:prstGeom prst="leftArrow">
            <a:avLst>
              <a:gd name="adj1" fmla="val 50000"/>
              <a:gd name="adj2" fmla="val 50000"/>
            </a:avLst>
          </a:prstGeom>
          <a:solidFill>
            <a:srgbClr val="CC99FF"/>
          </a:solidFill>
          <a:ln w="12700">
            <a:miter lim="400000"/>
          </a:ln>
        </p:spPr>
        <p:txBody>
          <a:bodyPr lIns="45719" rIns="45719" anchor="ctr"/>
          <a:lstStyle/>
          <a:p>
            <a:pPr algn="ctr">
              <a:defRPr>
                <a:solidFill>
                  <a:srgbClr val="FFFFFF"/>
                </a:solidFill>
              </a:defRPr>
            </a:pPr>
            <a:endParaRPr/>
          </a:p>
        </p:txBody>
      </p:sp>
      <p:sp>
        <p:nvSpPr>
          <p:cNvPr id="170" name="Shape 170"/>
          <p:cNvSpPr/>
          <p:nvPr/>
        </p:nvSpPr>
        <p:spPr>
          <a:xfrm rot="4265105">
            <a:off x="4267913" y="1069328"/>
            <a:ext cx="448203" cy="303863"/>
          </a:xfrm>
          <a:prstGeom prst="leftArrow">
            <a:avLst>
              <a:gd name="adj1" fmla="val 50000"/>
              <a:gd name="adj2" fmla="val 50000"/>
            </a:avLst>
          </a:prstGeom>
          <a:solidFill>
            <a:srgbClr val="8FAADC"/>
          </a:solidFill>
          <a:ln w="12700">
            <a:miter lim="400000"/>
          </a:ln>
        </p:spPr>
        <p:txBody>
          <a:bodyPr lIns="45719" rIns="45719" anchor="ctr"/>
          <a:lstStyle/>
          <a:p>
            <a:pPr algn="ctr">
              <a:defRPr>
                <a:solidFill>
                  <a:srgbClr val="FFFFFF"/>
                </a:solidFill>
              </a:defRPr>
            </a:pPr>
            <a:endParaRPr/>
          </a:p>
        </p:txBody>
      </p:sp>
      <p:sp>
        <p:nvSpPr>
          <p:cNvPr id="171" name="Shape 171"/>
          <p:cNvSpPr/>
          <p:nvPr/>
        </p:nvSpPr>
        <p:spPr>
          <a:xfrm rot="6912506">
            <a:off x="6171370" y="1140819"/>
            <a:ext cx="360510" cy="303863"/>
          </a:xfrm>
          <a:prstGeom prst="leftArrow">
            <a:avLst>
              <a:gd name="adj1" fmla="val 50000"/>
              <a:gd name="adj2" fmla="val 50000"/>
            </a:avLst>
          </a:prstGeom>
          <a:solidFill>
            <a:srgbClr val="8FAADC"/>
          </a:solidFill>
          <a:ln w="12700">
            <a:miter lim="400000"/>
          </a:ln>
        </p:spPr>
        <p:txBody>
          <a:bodyPr lIns="45719" rIns="45719" anchor="ctr"/>
          <a:lstStyle/>
          <a:p>
            <a:pPr algn="ctr">
              <a:defRPr>
                <a:solidFill>
                  <a:srgbClr val="FFFFFF"/>
                </a:solidFill>
              </a:defRPr>
            </a:pPr>
            <a:endParaRPr/>
          </a:p>
        </p:txBody>
      </p:sp>
      <p:sp>
        <p:nvSpPr>
          <p:cNvPr id="172" name="Shape 172"/>
          <p:cNvSpPr/>
          <p:nvPr/>
        </p:nvSpPr>
        <p:spPr>
          <a:xfrm>
            <a:off x="4714926" y="3577580"/>
            <a:ext cx="1349442" cy="83099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2400" b="1"/>
            </a:lvl1pPr>
          </a:lstStyle>
          <a:p>
            <a:r>
              <a:rPr dirty="0"/>
              <a:t>RESULTS DAY 202</a:t>
            </a:r>
            <a:r>
              <a:rPr lang="en-GB" dirty="0"/>
              <a:t>4</a:t>
            </a:r>
            <a:endParaRPr dirty="0"/>
          </a:p>
        </p:txBody>
      </p:sp>
      <p:sp>
        <p:nvSpPr>
          <p:cNvPr id="173" name="Shape 173"/>
          <p:cNvSpPr/>
          <p:nvPr/>
        </p:nvSpPr>
        <p:spPr>
          <a:xfrm>
            <a:off x="65211" y="1972881"/>
            <a:ext cx="2658924" cy="351401"/>
          </a:xfrm>
          <a:prstGeom prst="rect">
            <a:avLst/>
          </a:prstGeom>
          <a:solidFill>
            <a:srgbClr val="F1E8F8"/>
          </a:solidFill>
          <a:ln w="12700">
            <a:miter lim="400000"/>
          </a:ln>
          <a:extLst>
            <a:ext uri="{C572A759-6A51-4108-AA02-DFA0A04FC94B}">
              <ma14:wrappingTextBoxFlag xmlns="" xmlns:ma14="http://schemas.microsoft.com/office/mac/drawingml/2011/main" val="1"/>
            </a:ext>
          </a:extLst>
        </p:spPr>
        <p:txBody>
          <a:bodyPr lIns="36000" tIns="36000" rIns="36000" bIns="36000" anchor="ctr">
            <a:spAutoFit/>
          </a:bodyPr>
          <a:lstStyle>
            <a:lvl1pPr algn="r" defTabSz="1069207">
              <a:lnSpc>
                <a:spcPct val="90000"/>
              </a:lnSpc>
              <a:spcBef>
                <a:spcPts val="1100"/>
              </a:spcBef>
              <a:defRPr>
                <a:solidFill>
                  <a:srgbClr val="7030A0"/>
                </a:solidFill>
                <a:latin typeface="Calibri Light"/>
                <a:ea typeface="Calibri Light"/>
                <a:cs typeface="Calibri Light"/>
                <a:sym typeface="Calibri Light"/>
              </a:defRPr>
            </a:lvl1pPr>
          </a:lstStyle>
          <a:p>
            <a:r>
              <a:t>Alternative Offer</a:t>
            </a:r>
          </a:p>
        </p:txBody>
      </p:sp>
      <p:sp>
        <p:nvSpPr>
          <p:cNvPr id="174" name="Shape 174"/>
          <p:cNvSpPr/>
          <p:nvPr/>
        </p:nvSpPr>
        <p:spPr>
          <a:xfrm>
            <a:off x="77752" y="2227505"/>
            <a:ext cx="2654619" cy="635881"/>
          </a:xfrm>
          <a:prstGeom prst="rect">
            <a:avLst/>
          </a:prstGeom>
          <a:solidFill>
            <a:srgbClr val="F1E8F8"/>
          </a:solidFill>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lvl1pPr algn="r" defTabSz="1069207">
              <a:lnSpc>
                <a:spcPct val="90000"/>
              </a:lnSpc>
              <a:spcBef>
                <a:spcPts val="1100"/>
              </a:spcBef>
              <a:defRPr sz="1100">
                <a:solidFill>
                  <a:srgbClr val="1A1A1A"/>
                </a:solidFill>
              </a:defRPr>
            </a:lvl1pPr>
          </a:lstStyle>
          <a:p>
            <a:r>
              <a:rPr dirty="0"/>
              <a:t>Your Firm/Insurance </a:t>
            </a:r>
            <a:r>
              <a:rPr dirty="0" err="1"/>
              <a:t>uni</a:t>
            </a:r>
            <a:r>
              <a:rPr dirty="0"/>
              <a:t> may make you an alternative offer (e.g. for a different course), which you can accept or turn down on Track</a:t>
            </a:r>
          </a:p>
        </p:txBody>
      </p:sp>
      <p:sp>
        <p:nvSpPr>
          <p:cNvPr id="175" name="Shape 175"/>
          <p:cNvSpPr/>
          <p:nvPr/>
        </p:nvSpPr>
        <p:spPr>
          <a:xfrm rot="1611599">
            <a:off x="2709875" y="2224077"/>
            <a:ext cx="452539" cy="303863"/>
          </a:xfrm>
          <a:prstGeom prst="leftArrow">
            <a:avLst>
              <a:gd name="adj1" fmla="val 50000"/>
              <a:gd name="adj2" fmla="val 50000"/>
            </a:avLst>
          </a:prstGeom>
          <a:solidFill>
            <a:srgbClr val="CC99FF"/>
          </a:solidFill>
          <a:ln w="12700">
            <a:miter lim="400000"/>
          </a:ln>
        </p:spPr>
        <p:txBody>
          <a:bodyPr lIns="45719" rIns="45719" anchor="ctr"/>
          <a:lstStyle/>
          <a:p>
            <a:pPr algn="ctr">
              <a:defRPr>
                <a:solidFill>
                  <a:srgbClr val="FFFFFF"/>
                </a:solidFill>
              </a:defRPr>
            </a:pPr>
            <a:endParaRPr/>
          </a:p>
        </p:txBody>
      </p:sp>
      <p:grpSp>
        <p:nvGrpSpPr>
          <p:cNvPr id="66" name="Group 143">
            <a:extLst>
              <a:ext uri="{FF2B5EF4-FFF2-40B4-BE49-F238E27FC236}">
                <a16:creationId xmlns:a16="http://schemas.microsoft.com/office/drawing/2014/main" id="{DD988A89-E79F-4A9F-8187-67747D3601E4}"/>
              </a:ext>
            </a:extLst>
          </p:cNvPr>
          <p:cNvGrpSpPr/>
          <p:nvPr/>
        </p:nvGrpSpPr>
        <p:grpSpPr>
          <a:xfrm>
            <a:off x="8473955" y="4932392"/>
            <a:ext cx="1926453" cy="695381"/>
            <a:chOff x="0" y="137790"/>
            <a:chExt cx="2930644" cy="163745"/>
          </a:xfrm>
        </p:grpSpPr>
        <p:sp>
          <p:nvSpPr>
            <p:cNvPr id="67" name="Shape 141">
              <a:extLst>
                <a:ext uri="{FF2B5EF4-FFF2-40B4-BE49-F238E27FC236}">
                  <a16:creationId xmlns:a16="http://schemas.microsoft.com/office/drawing/2014/main" id="{B97D2315-F2D8-4DAE-B8F5-0A654F65EB4D}"/>
                </a:ext>
              </a:extLst>
            </p:cNvPr>
            <p:cNvSpPr/>
            <p:nvPr/>
          </p:nvSpPr>
          <p:spPr>
            <a:xfrm>
              <a:off x="0" y="137790"/>
              <a:ext cx="2930644" cy="75824"/>
            </a:xfrm>
            <a:prstGeom prst="rect">
              <a:avLst/>
            </a:prstGeom>
            <a:solidFill>
              <a:schemeClr val="accent6">
                <a:lumMod val="60000"/>
                <a:lumOff val="40000"/>
              </a:schemeClr>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ctr" defTabSz="1069207">
                <a:lnSpc>
                  <a:spcPct val="90000"/>
                </a:lnSpc>
                <a:spcBef>
                  <a:spcPts val="1100"/>
                </a:spcBef>
                <a:defRPr>
                  <a:solidFill>
                    <a:srgbClr val="C55A11"/>
                  </a:solidFill>
                  <a:latin typeface="Calibri Light"/>
                  <a:ea typeface="Calibri Light"/>
                  <a:cs typeface="Calibri Light"/>
                  <a:sym typeface="Calibri Light"/>
                </a:defRPr>
              </a:lvl1pPr>
            </a:lstStyle>
            <a:p>
              <a:r>
                <a:rPr lang="en-GB" dirty="0">
                  <a:solidFill>
                    <a:schemeClr val="accent2">
                      <a:lumMod val="50000"/>
                    </a:schemeClr>
                  </a:solidFill>
                </a:rPr>
                <a:t>Deferred entry </a:t>
              </a:r>
              <a:endParaRPr dirty="0">
                <a:solidFill>
                  <a:schemeClr val="accent2">
                    <a:lumMod val="50000"/>
                  </a:schemeClr>
                </a:solidFill>
              </a:endParaRPr>
            </a:p>
          </p:txBody>
        </p:sp>
        <p:sp>
          <p:nvSpPr>
            <p:cNvPr id="68" name="Shape 142">
              <a:extLst>
                <a:ext uri="{FF2B5EF4-FFF2-40B4-BE49-F238E27FC236}">
                  <a16:creationId xmlns:a16="http://schemas.microsoft.com/office/drawing/2014/main" id="{7C4327CB-0395-417A-BDB1-51BA9D866718}"/>
                </a:ext>
              </a:extLst>
            </p:cNvPr>
            <p:cNvSpPr/>
            <p:nvPr/>
          </p:nvSpPr>
          <p:spPr>
            <a:xfrm>
              <a:off x="0" y="211427"/>
              <a:ext cx="2930644" cy="90108"/>
            </a:xfrm>
            <a:prstGeom prst="rect">
              <a:avLst/>
            </a:prstGeom>
            <a:solidFill>
              <a:schemeClr val="accent6">
                <a:lumMod val="60000"/>
                <a:lumOff val="40000"/>
              </a:schemeClr>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t">
              <a:spAutoFit/>
            </a:bodyPr>
            <a:lstStyle>
              <a:lvl1pPr algn="ctr" defTabSz="1069207">
                <a:lnSpc>
                  <a:spcPct val="90000"/>
                </a:lnSpc>
                <a:spcBef>
                  <a:spcPts val="1100"/>
                </a:spcBef>
                <a:defRPr sz="1100">
                  <a:solidFill>
                    <a:srgbClr val="1A1A1A"/>
                  </a:solidFill>
                </a:defRPr>
              </a:lvl1pPr>
            </a:lstStyle>
            <a:p>
              <a:r>
                <a:rPr lang="en-GB" dirty="0"/>
                <a:t>Please see overleaf for information</a:t>
              </a:r>
            </a:p>
          </p:txBody>
        </p:sp>
      </p:grpSp>
      <p:sp>
        <p:nvSpPr>
          <p:cNvPr id="71" name="Shape 123">
            <a:extLst>
              <a:ext uri="{FF2B5EF4-FFF2-40B4-BE49-F238E27FC236}">
                <a16:creationId xmlns:a16="http://schemas.microsoft.com/office/drawing/2014/main" id="{64D1BF03-215D-40B9-9A0E-6BC02BFCE58A}"/>
              </a:ext>
            </a:extLst>
          </p:cNvPr>
          <p:cNvSpPr/>
          <p:nvPr/>
        </p:nvSpPr>
        <p:spPr>
          <a:xfrm>
            <a:off x="6153006" y="4174571"/>
            <a:ext cx="1780676" cy="811367"/>
          </a:xfrm>
          <a:prstGeom prst="rect">
            <a:avLst/>
          </a:prstGeom>
          <a:ln w="12700">
            <a:miter lim="400000"/>
          </a:ln>
          <a:extLst>
            <a:ext uri="{C572A759-6A51-4108-AA02-DFA0A04FC94B}">
              <ma14:wrappingTextBoxFlag xmlns="" xmlns:ma14="http://schemas.microsoft.com/office/mac/drawingml/2011/main" val="1"/>
            </a:ext>
          </a:extLst>
        </p:spPr>
        <p:txBody>
          <a:bodyPr lIns="36000" tIns="36000" rIns="36000" bIns="36000">
            <a:spAutoFit/>
          </a:bodyPr>
          <a:lstStyle/>
          <a:p>
            <a:pPr algn="ctr">
              <a:defRPr sz="1600">
                <a:solidFill>
                  <a:srgbClr val="843C0B"/>
                </a:solidFill>
              </a:defRPr>
            </a:pPr>
            <a:r>
              <a:rPr lang="en-GB" dirty="0"/>
              <a:t>No longer want to go to university this year</a:t>
            </a:r>
            <a:endParaRPr dirty="0"/>
          </a:p>
        </p:txBody>
      </p:sp>
      <p:sp>
        <p:nvSpPr>
          <p:cNvPr id="72" name="Shape 161">
            <a:extLst>
              <a:ext uri="{FF2B5EF4-FFF2-40B4-BE49-F238E27FC236}">
                <a16:creationId xmlns:a16="http://schemas.microsoft.com/office/drawing/2014/main" id="{1323DAAC-9097-4D19-BF9C-5999A81EEFE9}"/>
              </a:ext>
            </a:extLst>
          </p:cNvPr>
          <p:cNvSpPr/>
          <p:nvPr/>
        </p:nvSpPr>
        <p:spPr>
          <a:xfrm rot="18231398">
            <a:off x="3247835" y="6396587"/>
            <a:ext cx="683645" cy="303863"/>
          </a:xfrm>
          <a:prstGeom prst="leftArrow">
            <a:avLst>
              <a:gd name="adj1" fmla="val 50000"/>
              <a:gd name="adj2" fmla="val 50000"/>
            </a:avLst>
          </a:prstGeom>
          <a:solidFill>
            <a:srgbClr val="8497B0"/>
          </a:solidFill>
          <a:ln w="12700">
            <a:miter lim="400000"/>
          </a:ln>
        </p:spPr>
        <p:txBody>
          <a:bodyPr lIns="45719" rIns="45719" anchor="ctr"/>
          <a:lstStyle/>
          <a:p>
            <a:pPr algn="ctr">
              <a:defRPr>
                <a:solidFill>
                  <a:srgbClr val="FFFFFF"/>
                </a:solidFill>
              </a:defRPr>
            </a:pPr>
            <a:endParaRPr/>
          </a:p>
        </p:txBody>
      </p:sp>
      <p:sp>
        <p:nvSpPr>
          <p:cNvPr id="3" name="TextBox 2">
            <a:extLst>
              <a:ext uri="{FF2B5EF4-FFF2-40B4-BE49-F238E27FC236}">
                <a16:creationId xmlns:a16="http://schemas.microsoft.com/office/drawing/2014/main" id="{930DD1F5-3B7D-478D-B775-EEFADA825947}"/>
              </a:ext>
            </a:extLst>
          </p:cNvPr>
          <p:cNvSpPr txBox="1"/>
          <p:nvPr/>
        </p:nvSpPr>
        <p:spPr>
          <a:xfrm>
            <a:off x="4636049" y="5627773"/>
            <a:ext cx="1633053"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defRPr sz="1200">
                <a:solidFill>
                  <a:srgbClr val="FFFFFF"/>
                </a:solidFill>
              </a:defRPr>
            </a:pPr>
            <a:r>
              <a:rPr lang="en-GB" dirty="0"/>
              <a:t>You have decided that you do not wish to go to university in this cycle or deferred entry.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2E43665-DB31-4A1A-8481-578F3C73AC66}"/>
              </a:ext>
            </a:extLst>
          </p:cNvPr>
          <p:cNvSpPr/>
          <p:nvPr/>
        </p:nvSpPr>
        <p:spPr>
          <a:xfrm>
            <a:off x="466425" y="1878194"/>
            <a:ext cx="9747849" cy="5509200"/>
          </a:xfrm>
          <a:prstGeom prst="rect">
            <a:avLst/>
          </a:prstGeom>
        </p:spPr>
        <p:txBody>
          <a:bodyPr wrap="square">
            <a:spAutoFit/>
          </a:bodyPr>
          <a:lstStyle/>
          <a:p>
            <a:r>
              <a:rPr lang="en-GB" sz="1600" b="1" u="sng" dirty="0"/>
              <a:t>Deferring after submitting your application </a:t>
            </a:r>
            <a:r>
              <a:rPr lang="en-GB" sz="1600" dirty="0"/>
              <a:t>– in some cases, this is possible, but it will depend on the university or college and course you have applied to. You should contact the university or college directly for advice. You may be asked to give reasons for deciding to defer.</a:t>
            </a:r>
          </a:p>
          <a:p>
            <a:endParaRPr lang="en-GB" sz="1600" b="1" dirty="0"/>
          </a:p>
          <a:p>
            <a:r>
              <a:rPr lang="en-GB" sz="1600" b="1" u="sng" dirty="0"/>
              <a:t>Deferring after you get your exam results/after your place is confirmed </a:t>
            </a:r>
            <a:r>
              <a:rPr lang="en-GB" sz="1600" dirty="0"/>
              <a:t>– if you're due to start your course in September and decide you want to defer your place for a year, you must contact the university or college directly. Some course providers may not allow deferral for some courses at this point in the application cycle. You will be asked to give reasons for your late decision to defer. Your request will be considered, but there is no guarantee that it will be accepted, and you may be asked to reapply.</a:t>
            </a:r>
          </a:p>
          <a:p>
            <a:endParaRPr lang="en-GB" sz="1600" dirty="0"/>
          </a:p>
          <a:p>
            <a:pPr algn="ctr"/>
            <a:r>
              <a:rPr lang="en-GB" sz="1600" b="1" dirty="0">
                <a:solidFill>
                  <a:srgbClr val="FF0000"/>
                </a:solidFill>
              </a:rPr>
              <a:t>Be sure! Once you have deferred your place at this point, you will not be able to revert back to your original year of entry, so you need to be sure of your decision before contacting the university or college</a:t>
            </a:r>
            <a:r>
              <a:rPr lang="en-GB" sz="1600" b="1" dirty="0"/>
              <a:t>.</a:t>
            </a:r>
          </a:p>
          <a:p>
            <a:endParaRPr lang="en-GB" sz="1600" b="1" dirty="0"/>
          </a:p>
          <a:p>
            <a:r>
              <a:rPr lang="en-GB" sz="1600" b="1" u="sng" dirty="0"/>
              <a:t>What if you defer your place then change your mind</a:t>
            </a:r>
            <a:r>
              <a:rPr lang="en-GB" sz="1600" u="sng" dirty="0"/>
              <a:t>? </a:t>
            </a:r>
            <a:r>
              <a:rPr lang="en-GB" sz="1600" dirty="0"/>
              <a:t>If you apply for and receive an offer of a deferred place for the following year’s entry, but then decide you want to start your course this year, you need to contact the university or college directly. This process is not straightforward, and will depend on whether there are places available on the course.   </a:t>
            </a:r>
          </a:p>
          <a:p>
            <a:endParaRPr lang="en-GB" sz="1600" dirty="0"/>
          </a:p>
          <a:p>
            <a:r>
              <a:rPr lang="en-GB" sz="1600" b="1" u="sng" dirty="0"/>
              <a:t>What if you want to change your course and apply through Clearing?</a:t>
            </a:r>
            <a:r>
              <a:rPr lang="en-GB" sz="1600" b="1" dirty="0"/>
              <a:t> </a:t>
            </a:r>
            <a:r>
              <a:rPr lang="en-GB" sz="1600" dirty="0"/>
              <a:t>As a deferred applicant, you cannot apply through Clearing using your deferred application. However, if you’ve changed your mind and want to apply for a different course and/or a different university you need to first decline your place by using the button in Track. You then need to complete a new application and follow the Clearing process.</a:t>
            </a:r>
            <a:r>
              <a:rPr lang="en-GB" sz="1600" dirty="0">
                <a:hlinkClick r:id="rId2"/>
              </a:rPr>
              <a:t> </a:t>
            </a:r>
            <a:r>
              <a:rPr lang="en-GB" sz="1600" dirty="0" err="1">
                <a:hlinkClick r:id="rId2"/>
              </a:rPr>
              <a:t>Defered</a:t>
            </a:r>
            <a:r>
              <a:rPr lang="en-GB" sz="1600" dirty="0">
                <a:hlinkClick r:id="rId2"/>
              </a:rPr>
              <a:t> Entry To University | UCAS</a:t>
            </a:r>
            <a:endParaRPr lang="en-GB" sz="1600" dirty="0"/>
          </a:p>
        </p:txBody>
      </p:sp>
      <p:sp>
        <p:nvSpPr>
          <p:cNvPr id="14" name="Shape 141">
            <a:extLst>
              <a:ext uri="{FF2B5EF4-FFF2-40B4-BE49-F238E27FC236}">
                <a16:creationId xmlns:a16="http://schemas.microsoft.com/office/drawing/2014/main" id="{C755984C-3235-463C-BE2E-4AB235D972F3}"/>
              </a:ext>
            </a:extLst>
          </p:cNvPr>
          <p:cNvSpPr/>
          <p:nvPr/>
        </p:nvSpPr>
        <p:spPr>
          <a:xfrm>
            <a:off x="930862" y="646784"/>
            <a:ext cx="8885997" cy="986800"/>
          </a:xfrm>
          <a:prstGeom prst="rect">
            <a:avLst/>
          </a:prstGeom>
          <a:solidFill>
            <a:srgbClr val="FBE5D6"/>
          </a:solidFill>
          <a:ln w="12700" cap="flat">
            <a:noFill/>
            <a:miter lim="400000"/>
          </a:ln>
          <a:effectLst/>
          <a:extLst>
            <a:ext uri="{C572A759-6A51-4108-AA02-DFA0A04FC94B}">
              <ma14:wrappingTextBoxFlag xmlns="" xmlns:ma14="http://schemas.microsoft.com/office/mac/drawingml/2011/main" val="1"/>
            </a:ext>
          </a:extLst>
        </p:spPr>
        <p:txBody>
          <a:bodyPr wrap="square" lIns="36000" tIns="36000" rIns="36000" bIns="36000" numCol="1" anchor="ctr">
            <a:spAutoFit/>
          </a:bodyPr>
          <a:lstStyle>
            <a:lvl1pPr algn="ctr" defTabSz="1069207">
              <a:lnSpc>
                <a:spcPct val="90000"/>
              </a:lnSpc>
              <a:spcBef>
                <a:spcPts val="1100"/>
              </a:spcBef>
              <a:defRPr>
                <a:solidFill>
                  <a:srgbClr val="C55A11"/>
                </a:solidFill>
                <a:latin typeface="Calibri Light"/>
                <a:ea typeface="Calibri Light"/>
                <a:cs typeface="Calibri Light"/>
                <a:sym typeface="Calibri Light"/>
              </a:defRPr>
            </a:lvl1pPr>
          </a:lstStyle>
          <a:p>
            <a:r>
              <a:rPr lang="en-GB" sz="6600" dirty="0"/>
              <a:t>Deferred Entry </a:t>
            </a:r>
            <a:endParaRPr sz="6600" dirty="0"/>
          </a:p>
        </p:txBody>
      </p:sp>
    </p:spTree>
    <p:extLst>
      <p:ext uri="{BB962C8B-B14F-4D97-AF65-F5344CB8AC3E}">
        <p14:creationId xmlns:p14="http://schemas.microsoft.com/office/powerpoint/2010/main" val="2575647927"/>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634</TotalTime>
  <Words>892</Words>
  <Application>Microsoft Office PowerPoint</Application>
  <PresentationFormat>Custom</PresentationFormat>
  <Paragraphs>49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LSwan</dc:creator>
  <cp:lastModifiedBy>VJervis</cp:lastModifiedBy>
  <cp:revision>19</cp:revision>
  <cp:lastPrinted>2023-03-31T08:55:30Z</cp:lastPrinted>
  <dcterms:modified xsi:type="dcterms:W3CDTF">2024-04-16T11:48:38Z</dcterms:modified>
</cp:coreProperties>
</file>